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9" r:id="rId2"/>
    <p:sldId id="264" r:id="rId3"/>
    <p:sldId id="265" r:id="rId4"/>
    <p:sldId id="266" r:id="rId5"/>
    <p:sldId id="270" r:id="rId6"/>
    <p:sldId id="268" r:id="rId7"/>
    <p:sldId id="271" r:id="rId8"/>
    <p:sldId id="282" r:id="rId9"/>
    <p:sldId id="276" r:id="rId10"/>
    <p:sldId id="277" r:id="rId11"/>
    <p:sldId id="283" r:id="rId12"/>
    <p:sldId id="279" r:id="rId13"/>
    <p:sldId id="285" r:id="rId14"/>
    <p:sldId id="286" r:id="rId15"/>
    <p:sldId id="287" r:id="rId16"/>
    <p:sldId id="288" r:id="rId17"/>
    <p:sldId id="289" r:id="rId18"/>
    <p:sldId id="272" r:id="rId19"/>
    <p:sldId id="291" r:id="rId20"/>
    <p:sldId id="290" r:id="rId21"/>
    <p:sldId id="292" r:id="rId22"/>
    <p:sldId id="294" r:id="rId23"/>
    <p:sldId id="280" r:id="rId24"/>
    <p:sldId id="293" r:id="rId25"/>
    <p:sldId id="281"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6"/>
    <p:restoredTop sz="94906"/>
  </p:normalViewPr>
  <p:slideViewPr>
    <p:cSldViewPr snapToGrid="0">
      <p:cViewPr varScale="1">
        <p:scale>
          <a:sx n="84" d="100"/>
          <a:sy n="84"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86F35-A21C-7442-8277-9D6C05C75BB4}" type="datetimeFigureOut">
              <a:rPr lang="en-US" smtClean="0"/>
              <a:t>6/17/24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FD4C4-7059-0142-A618-48412E52A587}" type="slidenum">
              <a:rPr lang="en-US" smtClean="0"/>
              <a:t>‹#›</a:t>
            </a:fld>
            <a:endParaRPr lang="en-US"/>
          </a:p>
        </p:txBody>
      </p:sp>
    </p:spTree>
    <p:extLst>
      <p:ext uri="{BB962C8B-B14F-4D97-AF65-F5344CB8AC3E}">
        <p14:creationId xmlns:p14="http://schemas.microsoft.com/office/powerpoint/2010/main" val="345631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47227-3168-9F4F-9619-5D08ADCC84D1}"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205183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47227-3168-9F4F-9619-5D08ADCC84D1}"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4680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47227-3168-9F4F-9619-5D08ADCC84D1}"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8861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47227-3168-9F4F-9619-5D08ADCC84D1}"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388815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47227-3168-9F4F-9619-5D08ADCC84D1}" type="datetimeFigureOut">
              <a:rPr lang="en-US" smtClean="0"/>
              <a:t>6/17/24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24526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47227-3168-9F4F-9619-5D08ADCC84D1}"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212503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47227-3168-9F4F-9619-5D08ADCC84D1}" type="datetimeFigureOut">
              <a:rPr lang="en-US" smtClean="0"/>
              <a:t>6/17/24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141371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47227-3168-9F4F-9619-5D08ADCC84D1}" type="datetimeFigureOut">
              <a:rPr lang="en-US" smtClean="0"/>
              <a:t>6/17/24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416082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47227-3168-9F4F-9619-5D08ADCC84D1}" type="datetimeFigureOut">
              <a:rPr lang="en-US" smtClean="0"/>
              <a:t>6/17/24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79127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47227-3168-9F4F-9619-5D08ADCC84D1}"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64510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47227-3168-9F4F-9619-5D08ADCC84D1}" type="datetimeFigureOut">
              <a:rPr lang="en-US" smtClean="0"/>
              <a:t>6/17/24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61100-1769-8B44-B7C4-5B9BB09EC1C9}" type="slidenum">
              <a:rPr lang="en-US" smtClean="0"/>
              <a:t>‹#›</a:t>
            </a:fld>
            <a:endParaRPr lang="en-US"/>
          </a:p>
        </p:txBody>
      </p:sp>
    </p:spTree>
    <p:extLst>
      <p:ext uri="{BB962C8B-B14F-4D97-AF65-F5344CB8AC3E}">
        <p14:creationId xmlns:p14="http://schemas.microsoft.com/office/powerpoint/2010/main" val="192387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A8C47227-3168-9F4F-9619-5D08ADCC84D1}" type="datetimeFigureOut">
              <a:rPr lang="en-US" smtClean="0"/>
              <a:t>6/17/24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96161100-1769-8B44-B7C4-5B9BB09EC1C9}" type="slidenum">
              <a:rPr lang="en-US" smtClean="0"/>
              <a:t>‹#›</a:t>
            </a:fld>
            <a:endParaRPr lang="en-US"/>
          </a:p>
        </p:txBody>
      </p:sp>
    </p:spTree>
    <p:extLst>
      <p:ext uri="{BB962C8B-B14F-4D97-AF65-F5344CB8AC3E}">
        <p14:creationId xmlns:p14="http://schemas.microsoft.com/office/powerpoint/2010/main" val="11525186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open.maricopa.edu/scgb/chapter/coping-with-los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atlantictraining.com/blog/stop-light-stock-phot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pixabay.com/en/away-path-forest-hiking-nature-135694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engage@copperbeechinstitute.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open.maricopa.edu/scgb/chapter/coping-with-lo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328;p23">
            <a:extLst>
              <a:ext uri="{FF2B5EF4-FFF2-40B4-BE49-F238E27FC236}">
                <a16:creationId xmlns:a16="http://schemas.microsoft.com/office/drawing/2014/main" id="{9E22BA54-67B2-849F-5F4B-498E60CEDC8F}"/>
              </a:ext>
            </a:extLst>
          </p:cNvPr>
          <p:cNvSpPr txBox="1">
            <a:spLocks/>
          </p:cNvSpPr>
          <p:nvPr/>
        </p:nvSpPr>
        <p:spPr>
          <a:xfrm>
            <a:off x="1835700" y="2830985"/>
            <a:ext cx="8520600" cy="8007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016B65"/>
                </a:solidFill>
                <a:latin typeface=""/>
              </a:rPr>
              <a:t>Mindfulness 101</a:t>
            </a:r>
          </a:p>
        </p:txBody>
      </p:sp>
      <p:sp>
        <p:nvSpPr>
          <p:cNvPr id="4" name="Google Shape;329;p23">
            <a:extLst>
              <a:ext uri="{FF2B5EF4-FFF2-40B4-BE49-F238E27FC236}">
                <a16:creationId xmlns:a16="http://schemas.microsoft.com/office/drawing/2014/main" id="{8C9C95B6-A728-C26B-0123-301A71F9A896}"/>
              </a:ext>
            </a:extLst>
          </p:cNvPr>
          <p:cNvSpPr txBox="1">
            <a:spLocks/>
          </p:cNvSpPr>
          <p:nvPr/>
        </p:nvSpPr>
        <p:spPr>
          <a:xfrm>
            <a:off x="1713993" y="3586511"/>
            <a:ext cx="8520600" cy="792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latin typeface=""/>
                <a:ea typeface="Comfortaa Light"/>
                <a:cs typeface="Comfortaa Light"/>
                <a:sym typeface="Comfortaa Light"/>
              </a:rPr>
              <a:t>Week 3</a:t>
            </a:r>
          </a:p>
        </p:txBody>
      </p:sp>
    </p:spTree>
    <p:extLst>
      <p:ext uri="{BB962C8B-B14F-4D97-AF65-F5344CB8AC3E}">
        <p14:creationId xmlns:p14="http://schemas.microsoft.com/office/powerpoint/2010/main" val="265121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3" y="678973"/>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Awareness Triangle </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9008339" y="3535680"/>
            <a:ext cx="2965380" cy="2973309"/>
          </a:xfrm>
          <a:prstGeom prst="rect">
            <a:avLst/>
          </a:prstGeom>
          <a:solidFill>
            <a:schemeClr val="lt1"/>
          </a:solidFill>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3705369" y="1968251"/>
            <a:ext cx="4781255" cy="2862322"/>
          </a:xfrm>
          <a:prstGeom prst="rect">
            <a:avLst/>
          </a:prstGeom>
          <a:noFill/>
        </p:spPr>
        <p:txBody>
          <a:bodyPr wrap="square">
            <a:spAutoFit/>
          </a:bodyPr>
          <a:lstStyle/>
          <a:p>
            <a:pPr algn="ctr" rtl="0" fontAlgn="base"/>
            <a:r>
              <a:rPr lang="en-US" sz="2000" b="1" i="0" u="none" strike="noStrike" dirty="0">
                <a:effectLst/>
                <a:latin typeface=""/>
              </a:rPr>
              <a:t>What do I feel in my body?</a:t>
            </a:r>
          </a:p>
          <a:p>
            <a:pPr algn="ctr" rtl="0" fontAlgn="base"/>
            <a:endParaRPr lang="en-US" sz="2000" b="1" i="0" u="none" strike="noStrike" dirty="0">
              <a:effectLst/>
              <a:latin typeface=""/>
            </a:endParaRPr>
          </a:p>
          <a:p>
            <a:pPr algn="ctr" rtl="0" fontAlgn="base"/>
            <a:endParaRPr lang="en-US" sz="2000" b="1" i="0" u="none" strike="noStrike" dirty="0">
              <a:effectLst/>
              <a:latin typeface=""/>
            </a:endParaRPr>
          </a:p>
          <a:p>
            <a:pPr algn="ctr" rtl="0" fontAlgn="base"/>
            <a:r>
              <a:rPr lang="en-US" sz="2000" b="1" i="0" u="none" strike="noStrike" dirty="0">
                <a:effectLst/>
                <a:latin typeface=""/>
              </a:rPr>
              <a:t>What emotions do I notice?</a:t>
            </a:r>
          </a:p>
          <a:p>
            <a:pPr algn="ctr" rtl="0" fontAlgn="base"/>
            <a:endParaRPr lang="en-US" sz="2000" b="1" i="0" u="none" strike="noStrike" dirty="0">
              <a:effectLst/>
              <a:latin typeface=""/>
            </a:endParaRPr>
          </a:p>
          <a:p>
            <a:pPr algn="ctr" rtl="0" fontAlgn="base"/>
            <a:endParaRPr lang="en-US" sz="2000" b="1" i="0" u="none" strike="noStrike" dirty="0">
              <a:effectLst/>
              <a:latin typeface=""/>
            </a:endParaRPr>
          </a:p>
          <a:p>
            <a:pPr algn="ctr" rtl="0" fontAlgn="base"/>
            <a:r>
              <a:rPr lang="en-US" sz="2000" b="1" i="0" u="none" strike="noStrike" dirty="0">
                <a:effectLst/>
                <a:latin typeface=""/>
              </a:rPr>
              <a:t>What Thoughts are going through my mind</a:t>
            </a: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342554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3" y="678973"/>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Radar</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rotWithShape="1">
          <a:blip r:embed="rId3"/>
          <a:srcRect l="2520" t="1727" r="2404" b="2293"/>
          <a:stretch/>
        </p:blipFill>
        <p:spPr>
          <a:xfrm>
            <a:off x="9083040" y="3596640"/>
            <a:ext cx="2819400" cy="2834640"/>
          </a:xfrm>
          <a:prstGeom prst="rect">
            <a:avLst/>
          </a:prstGeom>
          <a:solidFill>
            <a:schemeClr val="lt1"/>
          </a:solidFill>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3705369" y="1968251"/>
            <a:ext cx="4781255" cy="3170099"/>
          </a:xfrm>
          <a:prstGeom prst="rect">
            <a:avLst/>
          </a:prstGeom>
          <a:noFill/>
        </p:spPr>
        <p:txBody>
          <a:bodyPr wrap="square">
            <a:spAutoFit/>
          </a:bodyPr>
          <a:lstStyle/>
          <a:p>
            <a:pPr algn="ctr" rtl="0" fontAlgn="base"/>
            <a:r>
              <a:rPr lang="en-US" sz="2000" b="1" i="0" u="none" strike="noStrike" dirty="0">
                <a:effectLst/>
                <a:latin typeface=""/>
              </a:rPr>
              <a:t>Stay present and attuned to the present moment, </a:t>
            </a:r>
          </a:p>
          <a:p>
            <a:pPr algn="ctr" rtl="0" fontAlgn="base"/>
            <a:endParaRPr lang="en-US" sz="2000" b="1" i="0" u="none" strike="noStrike" dirty="0">
              <a:effectLst/>
              <a:latin typeface=""/>
            </a:endParaRPr>
          </a:p>
          <a:p>
            <a:pPr algn="ctr" rtl="0" fontAlgn="base"/>
            <a:r>
              <a:rPr lang="en-US" sz="2000" b="1" i="0" u="none" strike="noStrike" dirty="0">
                <a:effectLst/>
                <a:latin typeface=""/>
              </a:rPr>
              <a:t>Navigate with greater clarity, focus, and insight. </a:t>
            </a:r>
          </a:p>
          <a:p>
            <a:pPr algn="ctr" rtl="0" fontAlgn="base"/>
            <a:endParaRPr lang="en-US" sz="2000" b="1" i="0" u="none" strike="noStrike" dirty="0">
              <a:effectLst/>
              <a:latin typeface=""/>
            </a:endParaRPr>
          </a:p>
          <a:p>
            <a:pPr algn="ctr" rtl="0" fontAlgn="base"/>
            <a:r>
              <a:rPr lang="en-US" sz="2000" b="1" i="0" u="none" strike="noStrike" dirty="0">
                <a:effectLst/>
                <a:latin typeface=""/>
              </a:rPr>
              <a:t>Foster a deeper connection with yourself and the world around you.</a:t>
            </a:r>
          </a:p>
          <a:p>
            <a:pPr algn="ctr" rtl="0" fontAlgn="base"/>
            <a:endParaRPr lang="en-US" sz="2000"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382363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5" y="784105"/>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Parable of the Poisoned Arrow</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9174355" y="4269794"/>
            <a:ext cx="2697259" cy="1816848"/>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2233505" y="1924208"/>
            <a:ext cx="7724988" cy="3416320"/>
          </a:xfrm>
          <a:prstGeom prst="rect">
            <a:avLst/>
          </a:prstGeom>
          <a:noFill/>
        </p:spPr>
        <p:txBody>
          <a:bodyPr wrap="square">
            <a:spAutoFit/>
          </a:bodyPr>
          <a:lstStyle/>
          <a:p>
            <a:pPr algn="ctr" rtl="0" fontAlgn="base"/>
            <a:r>
              <a:rPr lang="en-US" sz="1600" b="1" i="0" u="none" strike="noStrike" dirty="0">
                <a:effectLst/>
                <a:latin typeface=""/>
              </a:rPr>
              <a:t>There was once a man who was hurt by a poisoned arrow.</a:t>
            </a:r>
          </a:p>
          <a:p>
            <a:pPr algn="ctr" rtl="0" fontAlgn="base"/>
            <a:endParaRPr lang="en-US" sz="1600" b="1" i="0" u="none" strike="noStrike" dirty="0">
              <a:effectLst/>
              <a:latin typeface=""/>
            </a:endParaRPr>
          </a:p>
          <a:p>
            <a:pPr algn="ctr" rtl="0" fontAlgn="base"/>
            <a:r>
              <a:rPr lang="en-US" sz="1600" b="1" i="0" u="none" strike="noStrike" dirty="0">
                <a:effectLst/>
                <a:latin typeface=""/>
              </a:rPr>
              <a:t>The family and friends wanted to get him a doctor but the patient</a:t>
            </a:r>
          </a:p>
          <a:p>
            <a:pPr algn="ctr" rtl="0" fontAlgn="base"/>
            <a:endParaRPr lang="en-US" sz="1600" b="1" i="0" u="none" strike="noStrike" dirty="0">
              <a:effectLst/>
              <a:latin typeface=""/>
            </a:endParaRPr>
          </a:p>
          <a:p>
            <a:pPr algn="ctr" rtl="0" fontAlgn="base"/>
            <a:r>
              <a:rPr lang="en-US" sz="1600" b="1" i="0" u="none" strike="noStrike" dirty="0">
                <a:effectLst/>
                <a:latin typeface=""/>
              </a:rPr>
              <a:t>refused, saying that he first wanted to know the name of the man</a:t>
            </a:r>
          </a:p>
          <a:p>
            <a:pPr algn="ctr" rtl="0" fontAlgn="base"/>
            <a:endParaRPr lang="en-US" sz="1600" b="1" i="0" u="none" strike="noStrike" dirty="0">
              <a:effectLst/>
              <a:latin typeface=""/>
            </a:endParaRPr>
          </a:p>
          <a:p>
            <a:pPr algn="ctr" rtl="0" fontAlgn="base"/>
            <a:r>
              <a:rPr lang="en-US" sz="1600" b="1" i="0" u="none" strike="noStrike" dirty="0">
                <a:effectLst/>
                <a:latin typeface=""/>
              </a:rPr>
              <a:t>who had wounded him, the caste to which he belonged and his</a:t>
            </a:r>
          </a:p>
          <a:p>
            <a:pPr algn="ctr" rtl="0" fontAlgn="base"/>
            <a:endParaRPr lang="en-US" sz="1600" b="1" i="0" u="none" strike="noStrike" dirty="0">
              <a:effectLst/>
              <a:latin typeface=""/>
            </a:endParaRPr>
          </a:p>
          <a:p>
            <a:pPr algn="ctr" rtl="0" fontAlgn="base"/>
            <a:r>
              <a:rPr lang="en-US" sz="1600" b="1" i="0" u="none" strike="noStrike" dirty="0">
                <a:effectLst/>
                <a:latin typeface=""/>
              </a:rPr>
              <a:t>country of origin.</a:t>
            </a:r>
          </a:p>
          <a:p>
            <a:pPr algn="ctr" rtl="0" fontAlgn="base"/>
            <a:endParaRPr lang="en-US" sz="1600" b="1" i="0" u="none" strike="noStrike" dirty="0">
              <a:effectLst/>
              <a:latin typeface=""/>
            </a:endParaRPr>
          </a:p>
          <a:p>
            <a:pPr algn="ctr" rtl="0" fontAlgn="base"/>
            <a:endParaRPr lang="en-US" b="1" i="0" u="none" strike="noStrike" dirty="0">
              <a:effectLst/>
              <a:latin typeface=""/>
            </a:endParaRPr>
          </a:p>
          <a:p>
            <a:pPr algn="ctr" rtl="0" fontAlgn="base"/>
            <a:endParaRPr lang="en-US"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166885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5" y="784105"/>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Parable of the Poisoned Arrow</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9174355" y="4269794"/>
            <a:ext cx="2697259" cy="1816848"/>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2233505" y="1924208"/>
            <a:ext cx="7724988" cy="3170099"/>
          </a:xfrm>
          <a:prstGeom prst="rect">
            <a:avLst/>
          </a:prstGeom>
          <a:noFill/>
        </p:spPr>
        <p:txBody>
          <a:bodyPr wrap="square">
            <a:spAutoFit/>
          </a:bodyPr>
          <a:lstStyle/>
          <a:p>
            <a:pPr algn="ctr" rtl="0" fontAlgn="base"/>
            <a:r>
              <a:rPr lang="en-US" sz="1600" b="1" i="0" u="none" strike="noStrike" dirty="0">
                <a:effectLst/>
                <a:latin typeface=""/>
              </a:rPr>
              <a:t>He also wanted to know if the man was tall and strong if he had a</a:t>
            </a:r>
          </a:p>
          <a:p>
            <a:pPr algn="ctr" rtl="0" fontAlgn="base"/>
            <a:endParaRPr lang="en-US" sz="1600" b="1" i="0" u="none" strike="noStrike" dirty="0">
              <a:effectLst/>
              <a:latin typeface=""/>
            </a:endParaRPr>
          </a:p>
          <a:p>
            <a:pPr algn="ctr" rtl="0" fontAlgn="base"/>
            <a:r>
              <a:rPr lang="en-US" sz="1600" b="1" i="0" u="none" strike="noStrike" dirty="0">
                <a:effectLst/>
                <a:latin typeface=""/>
              </a:rPr>
              <a:t>light or dark skin and he wished to know what kind of bow</a:t>
            </a:r>
          </a:p>
          <a:p>
            <a:pPr algn="ctr" rtl="0" fontAlgn="base"/>
            <a:endParaRPr lang="en-US" sz="1600" b="1" i="0" u="none" strike="noStrike" dirty="0">
              <a:effectLst/>
              <a:latin typeface=""/>
            </a:endParaRPr>
          </a:p>
          <a:p>
            <a:pPr algn="ctr" rtl="0" fontAlgn="base"/>
            <a:r>
              <a:rPr lang="en-US" sz="1600" b="1" i="0" u="none" strike="noStrike" dirty="0">
                <a:effectLst/>
                <a:latin typeface=""/>
              </a:rPr>
              <a:t>wounded him, whether the rope was made of bamboo, hemp or</a:t>
            </a:r>
          </a:p>
          <a:p>
            <a:pPr algn="ctr" rtl="0" fontAlgn="base"/>
            <a:endParaRPr lang="en-US" sz="1600" b="1" i="0" u="none" strike="noStrike" dirty="0">
              <a:effectLst/>
              <a:latin typeface=""/>
            </a:endParaRPr>
          </a:p>
          <a:p>
            <a:pPr algn="ctr" rtl="0" fontAlgn="base"/>
            <a:r>
              <a:rPr lang="en-US" sz="1600" b="1" i="0" u="none" strike="noStrike" dirty="0">
                <a:effectLst/>
                <a:latin typeface=""/>
              </a:rPr>
              <a:t>silk.</a:t>
            </a: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b="1" i="0" u="none" strike="noStrike" dirty="0">
              <a:effectLst/>
              <a:latin typeface=""/>
            </a:endParaRPr>
          </a:p>
          <a:p>
            <a:pPr algn="ctr" rtl="0" fontAlgn="base"/>
            <a:endParaRPr lang="en-US"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133628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5" y="784105"/>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Parable of the Poisoned Arrow</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9174355" y="4269794"/>
            <a:ext cx="2697259" cy="1816848"/>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2233505" y="1924208"/>
            <a:ext cx="7724988" cy="4401205"/>
          </a:xfrm>
          <a:prstGeom prst="rect">
            <a:avLst/>
          </a:prstGeom>
          <a:noFill/>
        </p:spPr>
        <p:txBody>
          <a:bodyPr wrap="square">
            <a:spAutoFit/>
          </a:bodyPr>
          <a:lstStyle/>
          <a:p>
            <a:pPr algn="ctr" rtl="0" fontAlgn="base"/>
            <a:r>
              <a:rPr lang="en-US" sz="1600" b="1" i="0" u="none" strike="noStrike" dirty="0">
                <a:effectLst/>
                <a:latin typeface=""/>
              </a:rPr>
              <a:t>He said he wanted to know if the feather of the arrow belonged to</a:t>
            </a:r>
          </a:p>
          <a:p>
            <a:pPr algn="ctr" rtl="0" fontAlgn="base"/>
            <a:endParaRPr lang="en-US" sz="1600" b="1" i="0" u="none" strike="noStrike" dirty="0">
              <a:effectLst/>
              <a:latin typeface=""/>
            </a:endParaRPr>
          </a:p>
          <a:p>
            <a:pPr algn="ctr" rtl="0" fontAlgn="base"/>
            <a:r>
              <a:rPr lang="en-US" sz="1600" b="1" i="0" u="none" strike="noStrike" dirty="0">
                <a:effectLst/>
                <a:latin typeface=""/>
              </a:rPr>
              <a:t>a hawk, vulture or peacock…</a:t>
            </a:r>
          </a:p>
          <a:p>
            <a:pPr algn="ctr" rtl="0" fontAlgn="base"/>
            <a:endParaRPr lang="en-US" sz="1600" b="1" i="0" u="none" strike="noStrike" dirty="0">
              <a:effectLst/>
              <a:latin typeface=""/>
            </a:endParaRPr>
          </a:p>
          <a:p>
            <a:pPr algn="ctr" rtl="0" fontAlgn="base"/>
            <a:r>
              <a:rPr lang="en-US" sz="1600" b="1" i="0" u="none" strike="noStrike" dirty="0">
                <a:effectLst/>
                <a:latin typeface=""/>
              </a:rPr>
              <a:t>And he wondered if the bow that had been used to strike him was</a:t>
            </a:r>
          </a:p>
          <a:p>
            <a:pPr algn="ctr" rtl="0" fontAlgn="base"/>
            <a:endParaRPr lang="en-US" sz="1600" b="1" i="0" u="none" strike="noStrike" dirty="0">
              <a:effectLst/>
              <a:latin typeface=""/>
            </a:endParaRPr>
          </a:p>
          <a:p>
            <a:pPr algn="ctr" rtl="0" fontAlgn="base"/>
            <a:r>
              <a:rPr lang="en-US" sz="1600" b="1" i="0" u="none" strike="noStrike" dirty="0">
                <a:effectLst/>
                <a:latin typeface=""/>
              </a:rPr>
              <a:t>a common bow, curved or made with oleander and any other kind</a:t>
            </a:r>
          </a:p>
          <a:p>
            <a:pPr algn="ctr" rtl="0" fontAlgn="base"/>
            <a:endParaRPr lang="en-US" sz="1600" b="1" i="0" u="none" strike="noStrike" dirty="0">
              <a:effectLst/>
              <a:latin typeface=""/>
            </a:endParaRPr>
          </a:p>
          <a:p>
            <a:pPr algn="ctr" rtl="0" fontAlgn="base"/>
            <a:r>
              <a:rPr lang="en-US" sz="1600" b="1" i="0" u="none" strike="noStrike" dirty="0">
                <a:effectLst/>
                <a:latin typeface=""/>
              </a:rPr>
              <a:t>of information...</a:t>
            </a:r>
          </a:p>
          <a:p>
            <a:pPr algn="ctr" rtl="0" fontAlgn="base"/>
            <a:endParaRPr lang="en-US" sz="1600" b="1" i="0" u="none" strike="noStrike" dirty="0">
              <a:effectLst/>
              <a:latin typeface=""/>
            </a:endParaRPr>
          </a:p>
          <a:p>
            <a:pPr algn="ctr" rtl="0" fontAlgn="base"/>
            <a:r>
              <a:rPr lang="en-US" sz="1600" b="1" i="0" u="none" strike="noStrike" dirty="0">
                <a:effectLst/>
                <a:latin typeface=""/>
              </a:rPr>
              <a:t>the man died without ever knowing the answers</a:t>
            </a: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b="1" i="0" u="none" strike="noStrike" dirty="0">
              <a:effectLst/>
              <a:latin typeface=""/>
            </a:endParaRPr>
          </a:p>
          <a:p>
            <a:pPr algn="ctr" rtl="0" fontAlgn="base"/>
            <a:endParaRPr lang="en-US"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155348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5" y="784105"/>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US" sz="3200" dirty="0">
              <a:solidFill>
                <a:srgbClr val="016B65"/>
              </a:solidFill>
              <a:latin typeface=""/>
            </a:endParaRP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8496511" y="3840480"/>
            <a:ext cx="3375104" cy="2228009"/>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884875" y="1924208"/>
            <a:ext cx="9638109" cy="3416320"/>
          </a:xfrm>
          <a:prstGeom prst="rect">
            <a:avLst/>
          </a:prstGeom>
          <a:noFill/>
        </p:spPr>
        <p:txBody>
          <a:bodyPr wrap="square">
            <a:spAutoFit/>
          </a:bodyPr>
          <a:lstStyle/>
          <a:p>
            <a:pPr algn="ctr" rtl="0" fontAlgn="base"/>
            <a:r>
              <a:rPr lang="en-US" sz="3200" b="1" i="0" u="none" strike="noStrike" dirty="0">
                <a:solidFill>
                  <a:srgbClr val="016B65"/>
                </a:solidFill>
                <a:effectLst/>
                <a:latin typeface=""/>
              </a:rPr>
              <a:t>1st Arrow: Arrow of Circumstance </a:t>
            </a:r>
          </a:p>
          <a:p>
            <a:pPr algn="ctr" rtl="0" fontAlgn="base"/>
            <a:endParaRPr lang="en-US" sz="3200" b="1" i="0" u="none" strike="noStrike" dirty="0">
              <a:solidFill>
                <a:srgbClr val="016B65"/>
              </a:solidFill>
              <a:effectLst/>
              <a:latin typeface=""/>
            </a:endParaRPr>
          </a:p>
          <a:p>
            <a:pPr algn="ctr" rtl="0" fontAlgn="base"/>
            <a:r>
              <a:rPr lang="en-US" sz="3200" b="1" i="0" u="none" strike="noStrike" dirty="0">
                <a:solidFill>
                  <a:srgbClr val="016B65"/>
                </a:solidFill>
                <a:effectLst/>
                <a:latin typeface=""/>
              </a:rPr>
              <a:t>2nd +  Arrow(s): Arrow(s) We Shoot At Ourselves</a:t>
            </a: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b="1" i="0" u="none" strike="noStrike" dirty="0">
              <a:effectLst/>
              <a:latin typeface=""/>
            </a:endParaRPr>
          </a:p>
          <a:p>
            <a:pPr algn="ctr" rtl="0" fontAlgn="base"/>
            <a:endParaRPr lang="en-US"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358872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4" name="TextBox 3">
            <a:extLst>
              <a:ext uri="{FF2B5EF4-FFF2-40B4-BE49-F238E27FC236}">
                <a16:creationId xmlns:a16="http://schemas.microsoft.com/office/drawing/2014/main" id="{1752690F-1DE3-8E56-F64C-E1A2E90B96F2}"/>
              </a:ext>
            </a:extLst>
          </p:cNvPr>
          <p:cNvSpPr txBox="1"/>
          <p:nvPr/>
        </p:nvSpPr>
        <p:spPr>
          <a:xfrm>
            <a:off x="2273690" y="410532"/>
            <a:ext cx="7205589" cy="769441"/>
          </a:xfrm>
          <a:prstGeom prst="rect">
            <a:avLst/>
          </a:prstGeom>
          <a:noFill/>
        </p:spPr>
        <p:txBody>
          <a:bodyPr wrap="square">
            <a:spAutoFit/>
          </a:bodyPr>
          <a:lstStyle/>
          <a:p>
            <a:pPr algn="ctr"/>
            <a:r>
              <a:rPr kumimoji="0" lang="en" sz="4400" b="0" i="0" u="none" strike="noStrike" kern="0" cap="none" spc="0" normalizeH="0" baseline="0" noProof="0" dirty="0">
                <a:ln>
                  <a:noFill/>
                </a:ln>
                <a:solidFill>
                  <a:srgbClr val="016B65"/>
                </a:solidFill>
                <a:effectLst/>
                <a:uLnTx/>
                <a:uFillTx/>
                <a:latin typeface=""/>
                <a:sym typeface="Permanent Marker"/>
              </a:rPr>
              <a:t>Mindful Breathing (Anchor)</a:t>
            </a:r>
            <a:endParaRPr lang="en-US" sz="4400" dirty="0">
              <a:solidFill>
                <a:srgbClr val="016B65"/>
              </a:solidFill>
              <a:latin typeface=""/>
            </a:endParaRPr>
          </a:p>
        </p:txBody>
      </p:sp>
      <p:pic>
        <p:nvPicPr>
          <p:cNvPr id="5" name="Picture 4" descr="A picture containing clipart, drawing, cartoon, illustration&#10;&#10;Description automatically generated">
            <a:extLst>
              <a:ext uri="{FF2B5EF4-FFF2-40B4-BE49-F238E27FC236}">
                <a16:creationId xmlns:a16="http://schemas.microsoft.com/office/drawing/2014/main" id="{97646D76-B778-B9FE-7461-3260F15CFF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07427" y="1482065"/>
            <a:ext cx="3738114" cy="3893870"/>
          </a:xfrm>
          <a:prstGeom prst="rect">
            <a:avLst/>
          </a:prstGeom>
          <a:ln w="38100">
            <a:solidFill>
              <a:srgbClr val="016B65"/>
            </a:solidFill>
          </a:ln>
        </p:spPr>
      </p:pic>
    </p:spTree>
    <p:extLst>
      <p:ext uri="{BB962C8B-B14F-4D97-AF65-F5344CB8AC3E}">
        <p14:creationId xmlns:p14="http://schemas.microsoft.com/office/powerpoint/2010/main" val="409952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4" name="TextBox 3">
            <a:extLst>
              <a:ext uri="{FF2B5EF4-FFF2-40B4-BE49-F238E27FC236}">
                <a16:creationId xmlns:a16="http://schemas.microsoft.com/office/drawing/2014/main" id="{1752690F-1DE3-8E56-F64C-E1A2E90B96F2}"/>
              </a:ext>
            </a:extLst>
          </p:cNvPr>
          <p:cNvSpPr txBox="1"/>
          <p:nvPr/>
        </p:nvSpPr>
        <p:spPr>
          <a:xfrm>
            <a:off x="2493203" y="410531"/>
            <a:ext cx="7205589" cy="769441"/>
          </a:xfrm>
          <a:prstGeom prst="rect">
            <a:avLst/>
          </a:prstGeom>
          <a:noFill/>
        </p:spPr>
        <p:txBody>
          <a:bodyPr wrap="square">
            <a:spAutoFit/>
          </a:bodyPr>
          <a:lstStyle/>
          <a:p>
            <a:pPr algn="ctr"/>
            <a:r>
              <a:rPr kumimoji="0" lang="en" sz="4400" b="0" i="0" u="none" strike="noStrike" kern="0" cap="none" spc="0" normalizeH="0" baseline="0" noProof="0" dirty="0">
                <a:ln>
                  <a:noFill/>
                </a:ln>
                <a:solidFill>
                  <a:srgbClr val="016B65"/>
                </a:solidFill>
                <a:effectLst/>
                <a:uLnTx/>
                <a:uFillTx/>
                <a:latin typeface=""/>
                <a:sym typeface="Permanent Marker"/>
              </a:rPr>
              <a:t>Anchor</a:t>
            </a:r>
            <a:endParaRPr lang="en-US" sz="4400" dirty="0">
              <a:solidFill>
                <a:srgbClr val="016B65"/>
              </a:solidFill>
              <a:latin typeface=""/>
            </a:endParaRPr>
          </a:p>
        </p:txBody>
      </p:sp>
      <p:pic>
        <p:nvPicPr>
          <p:cNvPr id="6" name="Picture 5" descr="A diagram of a boat with fish and arrows&#10;&#10;Description automatically generated">
            <a:extLst>
              <a:ext uri="{FF2B5EF4-FFF2-40B4-BE49-F238E27FC236}">
                <a16:creationId xmlns:a16="http://schemas.microsoft.com/office/drawing/2014/main" id="{B288C6F6-C4A6-3C87-72DB-8DD73CDA7E3E}"/>
              </a:ext>
            </a:extLst>
          </p:cNvPr>
          <p:cNvPicPr>
            <a:picLocks noChangeAspect="1"/>
          </p:cNvPicPr>
          <p:nvPr/>
        </p:nvPicPr>
        <p:blipFill>
          <a:blip r:embed="rId3"/>
          <a:stretch>
            <a:fillRect/>
          </a:stretch>
        </p:blipFill>
        <p:spPr>
          <a:xfrm>
            <a:off x="3133656" y="1582192"/>
            <a:ext cx="5924685" cy="3763319"/>
          </a:xfrm>
          <a:prstGeom prst="rect">
            <a:avLst/>
          </a:prstGeom>
        </p:spPr>
      </p:pic>
    </p:spTree>
    <p:extLst>
      <p:ext uri="{BB962C8B-B14F-4D97-AF65-F5344CB8AC3E}">
        <p14:creationId xmlns:p14="http://schemas.microsoft.com/office/powerpoint/2010/main" val="360290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7" name="TextBox 6">
            <a:extLst>
              <a:ext uri="{FF2B5EF4-FFF2-40B4-BE49-F238E27FC236}">
                <a16:creationId xmlns:a16="http://schemas.microsoft.com/office/drawing/2014/main" id="{4FABB05B-0D33-1B6F-B81C-01F127906CC2}"/>
              </a:ext>
            </a:extLst>
          </p:cNvPr>
          <p:cNvSpPr txBox="1"/>
          <p:nvPr/>
        </p:nvSpPr>
        <p:spPr>
          <a:xfrm>
            <a:off x="3057992" y="46248"/>
            <a:ext cx="6076014" cy="769441"/>
          </a:xfrm>
          <a:prstGeom prst="rect">
            <a:avLst/>
          </a:prstGeom>
          <a:noFill/>
        </p:spPr>
        <p:txBody>
          <a:bodyPr wrap="square">
            <a:spAutoFit/>
          </a:bodyPr>
          <a:lstStyle/>
          <a:p>
            <a:pPr algn="ctr"/>
            <a:r>
              <a:rPr kumimoji="0" lang="en" sz="4400" b="0" i="0" u="none" strike="noStrike" kern="0" cap="none" spc="0" normalizeH="0" baseline="0" noProof="0" dirty="0">
                <a:ln>
                  <a:noFill/>
                </a:ln>
                <a:solidFill>
                  <a:srgbClr val="016B65"/>
                </a:solidFill>
                <a:effectLst/>
                <a:uLnTx/>
                <a:uFillTx/>
                <a:latin typeface=""/>
                <a:sym typeface="Permanent Marker"/>
              </a:rPr>
              <a:t>Mindfulness Cycle</a:t>
            </a:r>
            <a:endParaRPr lang="en-US" sz="4400" dirty="0">
              <a:solidFill>
                <a:srgbClr val="016B65"/>
              </a:solidFill>
              <a:latin typeface=""/>
            </a:endParaRPr>
          </a:p>
        </p:txBody>
      </p:sp>
      <p:pic>
        <p:nvPicPr>
          <p:cNvPr id="8" name="Picture 7">
            <a:extLst>
              <a:ext uri="{FF2B5EF4-FFF2-40B4-BE49-F238E27FC236}">
                <a16:creationId xmlns:a16="http://schemas.microsoft.com/office/drawing/2014/main" id="{59A4CF56-F1FB-A9E8-6535-208EA67F7AA5}"/>
              </a:ext>
            </a:extLst>
          </p:cNvPr>
          <p:cNvPicPr>
            <a:picLocks noChangeAspect="1"/>
          </p:cNvPicPr>
          <p:nvPr/>
        </p:nvPicPr>
        <p:blipFill>
          <a:blip r:embed="rId3"/>
          <a:srcRect/>
          <a:stretch/>
        </p:blipFill>
        <p:spPr>
          <a:xfrm>
            <a:off x="3799267" y="984978"/>
            <a:ext cx="4593464" cy="4593464"/>
          </a:xfrm>
          <a:prstGeom prst="rect">
            <a:avLst/>
          </a:prstGeom>
          <a:solidFill>
            <a:schemeClr val="tx1"/>
          </a:solidFill>
          <a:ln w="38100">
            <a:solidFill>
              <a:srgbClr val="016B65"/>
            </a:solidFill>
          </a:ln>
        </p:spPr>
      </p:pic>
      <p:sp>
        <p:nvSpPr>
          <p:cNvPr id="9" name="TextBox 8">
            <a:extLst>
              <a:ext uri="{FF2B5EF4-FFF2-40B4-BE49-F238E27FC236}">
                <a16:creationId xmlns:a16="http://schemas.microsoft.com/office/drawing/2014/main" id="{47A47FBB-F3F9-ADF6-A578-E7F12E6C9370}"/>
              </a:ext>
            </a:extLst>
          </p:cNvPr>
          <p:cNvSpPr txBox="1"/>
          <p:nvPr/>
        </p:nvSpPr>
        <p:spPr>
          <a:xfrm>
            <a:off x="8412792" y="4233548"/>
            <a:ext cx="3779208" cy="1446550"/>
          </a:xfrm>
          <a:prstGeom prst="rect">
            <a:avLst/>
          </a:prstGeom>
          <a:noFill/>
        </p:spPr>
        <p:txBody>
          <a:bodyPr wrap="square">
            <a:spAutoFit/>
          </a:bodyPr>
          <a:lstStyle/>
          <a:p>
            <a:pPr algn="ctr" rtl="0">
              <a:spcBef>
                <a:spcPts val="0"/>
              </a:spcBef>
              <a:spcAft>
                <a:spcPts val="0"/>
              </a:spcAft>
            </a:pPr>
            <a:r>
              <a:rPr lang="en-US" sz="1750" b="1" i="0" u="none" strike="noStrike" dirty="0">
                <a:solidFill>
                  <a:schemeClr val="tx1"/>
                </a:solidFill>
                <a:effectLst/>
                <a:latin typeface=""/>
              </a:rPr>
              <a:t>The four-phase cycle in which one actively engages in self directed focus to recognize the nature of thought and experience.</a:t>
            </a:r>
            <a:br>
              <a:rPr lang="en-US" dirty="0">
                <a:latin typeface=""/>
              </a:rPr>
            </a:br>
            <a:endParaRPr lang="en-US" dirty="0">
              <a:latin typeface=""/>
            </a:endParaRPr>
          </a:p>
        </p:txBody>
      </p:sp>
    </p:spTree>
    <p:extLst>
      <p:ext uri="{BB962C8B-B14F-4D97-AF65-F5344CB8AC3E}">
        <p14:creationId xmlns:p14="http://schemas.microsoft.com/office/powerpoint/2010/main" val="119006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7" name="TextBox 6">
            <a:extLst>
              <a:ext uri="{FF2B5EF4-FFF2-40B4-BE49-F238E27FC236}">
                <a16:creationId xmlns:a16="http://schemas.microsoft.com/office/drawing/2014/main" id="{4FABB05B-0D33-1B6F-B81C-01F127906CC2}"/>
              </a:ext>
            </a:extLst>
          </p:cNvPr>
          <p:cNvSpPr txBox="1"/>
          <p:nvPr/>
        </p:nvSpPr>
        <p:spPr>
          <a:xfrm>
            <a:off x="3057992" y="46248"/>
            <a:ext cx="6076014" cy="769441"/>
          </a:xfrm>
          <a:prstGeom prst="rect">
            <a:avLst/>
          </a:prstGeom>
          <a:noFill/>
        </p:spPr>
        <p:txBody>
          <a:bodyPr wrap="square">
            <a:spAutoFit/>
          </a:bodyPr>
          <a:lstStyle/>
          <a:p>
            <a:pPr algn="ctr"/>
            <a:r>
              <a:rPr kumimoji="0" lang="en" sz="4400" b="0" i="0" u="none" strike="noStrike" kern="0" cap="none" spc="0" normalizeH="0" baseline="0" noProof="0" dirty="0">
                <a:ln>
                  <a:noFill/>
                </a:ln>
                <a:solidFill>
                  <a:srgbClr val="016B65"/>
                </a:solidFill>
                <a:effectLst/>
                <a:uLnTx/>
                <a:uFillTx/>
                <a:latin typeface=""/>
                <a:sym typeface="Permanent Marker"/>
              </a:rPr>
              <a:t>Linking </a:t>
            </a:r>
            <a:endParaRPr lang="en-US" sz="4400" dirty="0">
              <a:solidFill>
                <a:srgbClr val="016B65"/>
              </a:solidFill>
              <a:latin typeface=""/>
            </a:endParaRPr>
          </a:p>
        </p:txBody>
      </p:sp>
      <p:pic>
        <p:nvPicPr>
          <p:cNvPr id="8" name="Picture 7">
            <a:extLst>
              <a:ext uri="{FF2B5EF4-FFF2-40B4-BE49-F238E27FC236}">
                <a16:creationId xmlns:a16="http://schemas.microsoft.com/office/drawing/2014/main" id="{59A4CF56-F1FB-A9E8-6535-208EA67F7AA5}"/>
              </a:ext>
            </a:extLst>
          </p:cNvPr>
          <p:cNvPicPr>
            <a:picLocks noChangeAspect="1"/>
          </p:cNvPicPr>
          <p:nvPr/>
        </p:nvPicPr>
        <p:blipFill>
          <a:blip r:embed="rId3"/>
          <a:srcRect/>
          <a:stretch/>
        </p:blipFill>
        <p:spPr>
          <a:xfrm>
            <a:off x="3799267" y="1342897"/>
            <a:ext cx="4593464" cy="2363442"/>
          </a:xfrm>
          <a:prstGeom prst="rect">
            <a:avLst/>
          </a:prstGeom>
          <a:solidFill>
            <a:schemeClr val="tx1"/>
          </a:solidFill>
          <a:ln w="38100">
            <a:solidFill>
              <a:srgbClr val="016B65"/>
            </a:solidFill>
          </a:ln>
        </p:spPr>
      </p:pic>
      <p:sp>
        <p:nvSpPr>
          <p:cNvPr id="9" name="TextBox 8">
            <a:extLst>
              <a:ext uri="{FF2B5EF4-FFF2-40B4-BE49-F238E27FC236}">
                <a16:creationId xmlns:a16="http://schemas.microsoft.com/office/drawing/2014/main" id="{47A47FBB-F3F9-ADF6-A578-E7F12E6C9370}"/>
              </a:ext>
            </a:extLst>
          </p:cNvPr>
          <p:cNvSpPr txBox="1"/>
          <p:nvPr/>
        </p:nvSpPr>
        <p:spPr>
          <a:xfrm>
            <a:off x="4206395" y="4003760"/>
            <a:ext cx="3779208" cy="1446550"/>
          </a:xfrm>
          <a:prstGeom prst="rect">
            <a:avLst/>
          </a:prstGeom>
          <a:noFill/>
        </p:spPr>
        <p:txBody>
          <a:bodyPr wrap="square">
            <a:spAutoFit/>
          </a:bodyPr>
          <a:lstStyle/>
          <a:p>
            <a:pPr algn="ctr" rtl="0">
              <a:spcBef>
                <a:spcPts val="0"/>
              </a:spcBef>
              <a:spcAft>
                <a:spcPts val="0"/>
              </a:spcAft>
            </a:pPr>
            <a:r>
              <a:rPr lang="en-US" sz="1750" b="1" i="0" u="none" strike="noStrike" dirty="0">
                <a:solidFill>
                  <a:schemeClr val="tx1"/>
                </a:solidFill>
                <a:effectLst/>
                <a:latin typeface=""/>
              </a:rPr>
              <a:t>Creating an association to particular stimuli  to promote a specific action, or way of thinking and feeling</a:t>
            </a:r>
          </a:p>
          <a:p>
            <a:pPr algn="ctr" rtl="0">
              <a:spcBef>
                <a:spcPts val="0"/>
              </a:spcBef>
              <a:spcAft>
                <a:spcPts val="0"/>
              </a:spcAft>
            </a:pPr>
            <a:endParaRPr lang="en-US" sz="1750" b="1" i="0" u="none" strike="noStrike" dirty="0">
              <a:solidFill>
                <a:schemeClr val="tx1"/>
              </a:solidFill>
              <a:effectLst/>
              <a:latin typeface=""/>
            </a:endParaRPr>
          </a:p>
        </p:txBody>
      </p:sp>
    </p:spTree>
    <p:extLst>
      <p:ext uri="{BB962C8B-B14F-4D97-AF65-F5344CB8AC3E}">
        <p14:creationId xmlns:p14="http://schemas.microsoft.com/office/powerpoint/2010/main" val="340952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593;p24">
            <a:extLst>
              <a:ext uri="{FF2B5EF4-FFF2-40B4-BE49-F238E27FC236}">
                <a16:creationId xmlns:a16="http://schemas.microsoft.com/office/drawing/2014/main" id="{F1CE8BC3-F55C-F707-753F-DE6C5B0F6C1E}"/>
              </a:ext>
            </a:extLst>
          </p:cNvPr>
          <p:cNvSpPr txBox="1">
            <a:spLocks/>
          </p:cNvSpPr>
          <p:nvPr/>
        </p:nvSpPr>
        <p:spPr>
          <a:xfrm>
            <a:off x="2450849" y="498247"/>
            <a:ext cx="7290300"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a:solidFill>
                  <a:srgbClr val="016B65"/>
                </a:solidFill>
                <a:latin typeface=""/>
              </a:rPr>
              <a:t>Class Flow</a:t>
            </a:r>
          </a:p>
        </p:txBody>
      </p:sp>
      <p:sp>
        <p:nvSpPr>
          <p:cNvPr id="11" name="Google Shape;602;p25">
            <a:extLst>
              <a:ext uri="{FF2B5EF4-FFF2-40B4-BE49-F238E27FC236}">
                <a16:creationId xmlns:a16="http://schemas.microsoft.com/office/drawing/2014/main" id="{453E67DA-F44A-38BE-81E2-E49F1F858577}"/>
              </a:ext>
            </a:extLst>
          </p:cNvPr>
          <p:cNvSpPr txBox="1">
            <a:spLocks/>
          </p:cNvSpPr>
          <p:nvPr/>
        </p:nvSpPr>
        <p:spPr>
          <a:xfrm>
            <a:off x="1901748" y="2290264"/>
            <a:ext cx="934200" cy="5772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dirty="0">
                <a:latin typeface=""/>
              </a:rPr>
              <a:t>01</a:t>
            </a:r>
          </a:p>
        </p:txBody>
      </p:sp>
      <p:sp>
        <p:nvSpPr>
          <p:cNvPr id="12" name="Google Shape;603;p25">
            <a:extLst>
              <a:ext uri="{FF2B5EF4-FFF2-40B4-BE49-F238E27FC236}">
                <a16:creationId xmlns:a16="http://schemas.microsoft.com/office/drawing/2014/main" id="{95303A70-4BC7-ED29-0FFC-DD6961550A65}"/>
              </a:ext>
            </a:extLst>
          </p:cNvPr>
          <p:cNvSpPr txBox="1">
            <a:spLocks/>
          </p:cNvSpPr>
          <p:nvPr/>
        </p:nvSpPr>
        <p:spPr>
          <a:xfrm>
            <a:off x="4502052" y="2293658"/>
            <a:ext cx="934200" cy="5772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dirty="0">
                <a:latin typeface=""/>
              </a:rPr>
              <a:t>02</a:t>
            </a:r>
          </a:p>
        </p:txBody>
      </p:sp>
      <p:sp>
        <p:nvSpPr>
          <p:cNvPr id="13" name="Google Shape;604;p25">
            <a:extLst>
              <a:ext uri="{FF2B5EF4-FFF2-40B4-BE49-F238E27FC236}">
                <a16:creationId xmlns:a16="http://schemas.microsoft.com/office/drawing/2014/main" id="{08AC9B94-D4A4-FB42-E1C5-2F5EC57DE589}"/>
              </a:ext>
            </a:extLst>
          </p:cNvPr>
          <p:cNvSpPr txBox="1">
            <a:spLocks/>
          </p:cNvSpPr>
          <p:nvPr/>
        </p:nvSpPr>
        <p:spPr>
          <a:xfrm>
            <a:off x="6908996" y="2290264"/>
            <a:ext cx="934200" cy="5772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dirty="0">
                <a:latin typeface=""/>
              </a:rPr>
              <a:t>03</a:t>
            </a:r>
          </a:p>
        </p:txBody>
      </p:sp>
      <p:sp>
        <p:nvSpPr>
          <p:cNvPr id="14" name="Google Shape;605;p25">
            <a:extLst>
              <a:ext uri="{FF2B5EF4-FFF2-40B4-BE49-F238E27FC236}">
                <a16:creationId xmlns:a16="http://schemas.microsoft.com/office/drawing/2014/main" id="{D35961B0-A1A3-5510-91F6-70A7AB6E624A}"/>
              </a:ext>
            </a:extLst>
          </p:cNvPr>
          <p:cNvSpPr txBox="1">
            <a:spLocks/>
          </p:cNvSpPr>
          <p:nvPr/>
        </p:nvSpPr>
        <p:spPr>
          <a:xfrm>
            <a:off x="9809602" y="2290264"/>
            <a:ext cx="934200" cy="5772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dirty="0">
                <a:latin typeface=""/>
              </a:rPr>
              <a:t>04</a:t>
            </a:r>
          </a:p>
        </p:txBody>
      </p:sp>
      <p:grpSp>
        <p:nvGrpSpPr>
          <p:cNvPr id="15" name="Google Shape;610;p25">
            <a:extLst>
              <a:ext uri="{FF2B5EF4-FFF2-40B4-BE49-F238E27FC236}">
                <a16:creationId xmlns:a16="http://schemas.microsoft.com/office/drawing/2014/main" id="{6331394E-7BDE-B818-DF6C-7F8C2DF0C7E4}"/>
              </a:ext>
            </a:extLst>
          </p:cNvPr>
          <p:cNvGrpSpPr/>
          <p:nvPr/>
        </p:nvGrpSpPr>
        <p:grpSpPr>
          <a:xfrm>
            <a:off x="2261307" y="3140392"/>
            <a:ext cx="218918" cy="577215"/>
            <a:chOff x="3270375" y="3436275"/>
            <a:chExt cx="218918" cy="577215"/>
          </a:xfrm>
        </p:grpSpPr>
        <p:sp>
          <p:nvSpPr>
            <p:cNvPr id="16" name="Google Shape;611;p25">
              <a:extLst>
                <a:ext uri="{FF2B5EF4-FFF2-40B4-BE49-F238E27FC236}">
                  <a16:creationId xmlns:a16="http://schemas.microsoft.com/office/drawing/2014/main" id="{5F05FDA0-3036-8911-0D60-D4819EB7FE85}"/>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25">
              <a:extLst>
                <a:ext uri="{FF2B5EF4-FFF2-40B4-BE49-F238E27FC236}">
                  <a16:creationId xmlns:a16="http://schemas.microsoft.com/office/drawing/2014/main" id="{82C28987-A511-A42E-0104-9B8A29DA2B6E}"/>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01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13;p25">
            <a:extLst>
              <a:ext uri="{FF2B5EF4-FFF2-40B4-BE49-F238E27FC236}">
                <a16:creationId xmlns:a16="http://schemas.microsoft.com/office/drawing/2014/main" id="{EFE7D61A-1CED-BDB5-ED41-49A740E4707A}"/>
              </a:ext>
            </a:extLst>
          </p:cNvPr>
          <p:cNvGrpSpPr/>
          <p:nvPr/>
        </p:nvGrpSpPr>
        <p:grpSpPr>
          <a:xfrm>
            <a:off x="4887169" y="3339495"/>
            <a:ext cx="167058" cy="468473"/>
            <a:chOff x="3593968" y="3125480"/>
            <a:chExt cx="167058" cy="468473"/>
          </a:xfrm>
        </p:grpSpPr>
        <p:sp>
          <p:nvSpPr>
            <p:cNvPr id="19" name="Google Shape;614;p25">
              <a:extLst>
                <a:ext uri="{FF2B5EF4-FFF2-40B4-BE49-F238E27FC236}">
                  <a16:creationId xmlns:a16="http://schemas.microsoft.com/office/drawing/2014/main" id="{9E315041-277E-523E-5F23-327154D5ACDA}"/>
                </a:ext>
              </a:extLst>
            </p:cNvPr>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01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5;p25">
              <a:extLst>
                <a:ext uri="{FF2B5EF4-FFF2-40B4-BE49-F238E27FC236}">
                  <a16:creationId xmlns:a16="http://schemas.microsoft.com/office/drawing/2014/main" id="{0DA5B0DB-EAA6-2280-7AAB-251531433484}"/>
                </a:ext>
              </a:extLst>
            </p:cNvPr>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616;p25">
            <a:extLst>
              <a:ext uri="{FF2B5EF4-FFF2-40B4-BE49-F238E27FC236}">
                <a16:creationId xmlns:a16="http://schemas.microsoft.com/office/drawing/2014/main" id="{4885F7E6-373F-ED25-CFED-73D9594EA8AA}"/>
              </a:ext>
            </a:extLst>
          </p:cNvPr>
          <p:cNvGrpSpPr/>
          <p:nvPr/>
        </p:nvGrpSpPr>
        <p:grpSpPr>
          <a:xfrm>
            <a:off x="10161542" y="3172775"/>
            <a:ext cx="233161" cy="539699"/>
            <a:chOff x="5349941" y="3093980"/>
            <a:chExt cx="233161" cy="539699"/>
          </a:xfrm>
        </p:grpSpPr>
        <p:sp>
          <p:nvSpPr>
            <p:cNvPr id="22" name="Google Shape;617;p25">
              <a:extLst>
                <a:ext uri="{FF2B5EF4-FFF2-40B4-BE49-F238E27FC236}">
                  <a16:creationId xmlns:a16="http://schemas.microsoft.com/office/drawing/2014/main" id="{B73C0885-3D4E-1455-9ADE-43C2B6D68239}"/>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6B65"/>
                </a:solidFill>
              </a:endParaRPr>
            </a:p>
          </p:txBody>
        </p:sp>
        <p:sp>
          <p:nvSpPr>
            <p:cNvPr id="23" name="Google Shape;618;p25">
              <a:extLst>
                <a:ext uri="{FF2B5EF4-FFF2-40B4-BE49-F238E27FC236}">
                  <a16:creationId xmlns:a16="http://schemas.microsoft.com/office/drawing/2014/main" id="{37624FD7-814E-FE93-82F5-AFE5E1B70A37}"/>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01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16B65"/>
                </a:solidFill>
              </a:endParaRPr>
            </a:p>
          </p:txBody>
        </p:sp>
      </p:grpSp>
      <p:sp>
        <p:nvSpPr>
          <p:cNvPr id="27" name="Google Shape;622;p25">
            <a:extLst>
              <a:ext uri="{FF2B5EF4-FFF2-40B4-BE49-F238E27FC236}">
                <a16:creationId xmlns:a16="http://schemas.microsoft.com/office/drawing/2014/main" id="{084EDDC2-2D5F-DA31-48FD-87ABD0A8DA08}"/>
              </a:ext>
            </a:extLst>
          </p:cNvPr>
          <p:cNvSpPr txBox="1">
            <a:spLocks/>
          </p:cNvSpPr>
          <p:nvPr/>
        </p:nvSpPr>
        <p:spPr>
          <a:xfrm>
            <a:off x="1539414" y="3824164"/>
            <a:ext cx="2227800" cy="792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dirty="0">
                <a:latin typeface=""/>
              </a:rPr>
              <a:t>Check-in and Recap</a:t>
            </a:r>
          </a:p>
        </p:txBody>
      </p:sp>
      <p:sp>
        <p:nvSpPr>
          <p:cNvPr id="28" name="Google Shape;623;p25">
            <a:extLst>
              <a:ext uri="{FF2B5EF4-FFF2-40B4-BE49-F238E27FC236}">
                <a16:creationId xmlns:a16="http://schemas.microsoft.com/office/drawing/2014/main" id="{599731F6-4FAA-E374-1D6F-E3DBA5FBE04C}"/>
              </a:ext>
            </a:extLst>
          </p:cNvPr>
          <p:cNvSpPr txBox="1">
            <a:spLocks/>
          </p:cNvSpPr>
          <p:nvPr/>
        </p:nvSpPr>
        <p:spPr>
          <a:xfrm>
            <a:off x="4223698" y="3824164"/>
            <a:ext cx="1494000" cy="792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dirty="0">
                <a:latin typeface=""/>
              </a:rPr>
              <a:t>Mini Lesson</a:t>
            </a:r>
          </a:p>
        </p:txBody>
      </p:sp>
      <p:sp>
        <p:nvSpPr>
          <p:cNvPr id="29" name="Google Shape;624;p25">
            <a:extLst>
              <a:ext uri="{FF2B5EF4-FFF2-40B4-BE49-F238E27FC236}">
                <a16:creationId xmlns:a16="http://schemas.microsoft.com/office/drawing/2014/main" id="{29911A99-2C6C-9069-CA53-BAAD9D5F8F44}"/>
              </a:ext>
            </a:extLst>
          </p:cNvPr>
          <p:cNvSpPr txBox="1">
            <a:spLocks/>
          </p:cNvSpPr>
          <p:nvPr/>
        </p:nvSpPr>
        <p:spPr>
          <a:xfrm>
            <a:off x="6174182" y="3824164"/>
            <a:ext cx="2751795" cy="792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dirty="0">
                <a:latin typeface=""/>
              </a:rPr>
              <a:t>Mindfulness</a:t>
            </a:r>
          </a:p>
          <a:p>
            <a:pPr marL="0" indent="0" algn="ctr">
              <a:spcBef>
                <a:spcPts val="0"/>
              </a:spcBef>
              <a:buFont typeface="Arial" panose="020B0604020202020204" pitchFamily="34" charset="0"/>
              <a:buNone/>
            </a:pPr>
            <a:r>
              <a:rPr lang="en-US" dirty="0">
                <a:latin typeface=""/>
              </a:rPr>
              <a:t>Practice</a:t>
            </a:r>
          </a:p>
        </p:txBody>
      </p:sp>
      <p:sp>
        <p:nvSpPr>
          <p:cNvPr id="30" name="Google Shape;625;p25">
            <a:extLst>
              <a:ext uri="{FF2B5EF4-FFF2-40B4-BE49-F238E27FC236}">
                <a16:creationId xmlns:a16="http://schemas.microsoft.com/office/drawing/2014/main" id="{56B151CD-3764-8E9B-AE59-B36957A96265}"/>
              </a:ext>
            </a:extLst>
          </p:cNvPr>
          <p:cNvSpPr txBox="1">
            <a:spLocks/>
          </p:cNvSpPr>
          <p:nvPr/>
        </p:nvSpPr>
        <p:spPr>
          <a:xfrm>
            <a:off x="8803685" y="3807968"/>
            <a:ext cx="2634057" cy="792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dirty="0">
                <a:latin typeface=""/>
              </a:rPr>
              <a:t>Prep for next week / QA</a:t>
            </a:r>
          </a:p>
        </p:txBody>
      </p:sp>
      <p:grpSp>
        <p:nvGrpSpPr>
          <p:cNvPr id="31" name="Google Shape;613;p25">
            <a:extLst>
              <a:ext uri="{FF2B5EF4-FFF2-40B4-BE49-F238E27FC236}">
                <a16:creationId xmlns:a16="http://schemas.microsoft.com/office/drawing/2014/main" id="{FEA079ED-DE8A-59FF-0A76-72D69AFAACA7}"/>
              </a:ext>
            </a:extLst>
          </p:cNvPr>
          <p:cNvGrpSpPr/>
          <p:nvPr/>
        </p:nvGrpSpPr>
        <p:grpSpPr>
          <a:xfrm>
            <a:off x="7294113" y="3367101"/>
            <a:ext cx="167058" cy="468473"/>
            <a:chOff x="3593968" y="3125480"/>
            <a:chExt cx="167058" cy="468473"/>
          </a:xfrm>
        </p:grpSpPr>
        <p:sp>
          <p:nvSpPr>
            <p:cNvPr id="32" name="Google Shape;614;p25">
              <a:extLst>
                <a:ext uri="{FF2B5EF4-FFF2-40B4-BE49-F238E27FC236}">
                  <a16:creationId xmlns:a16="http://schemas.microsoft.com/office/drawing/2014/main" id="{911D16D4-5662-1863-C658-D4837A28A1CC}"/>
                </a:ext>
              </a:extLst>
            </p:cNvPr>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016B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p25">
              <a:extLst>
                <a:ext uri="{FF2B5EF4-FFF2-40B4-BE49-F238E27FC236}">
                  <a16:creationId xmlns:a16="http://schemas.microsoft.com/office/drawing/2014/main" id="{35724E5B-A3D1-F684-60DD-4C55FA2E81FA}"/>
                </a:ext>
              </a:extLst>
            </p:cNvPr>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49704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4" name="TextBox 3">
            <a:extLst>
              <a:ext uri="{FF2B5EF4-FFF2-40B4-BE49-F238E27FC236}">
                <a16:creationId xmlns:a16="http://schemas.microsoft.com/office/drawing/2014/main" id="{7617B339-250A-3F17-1DE2-8AA557B15777}"/>
              </a:ext>
            </a:extLst>
          </p:cNvPr>
          <p:cNvSpPr txBox="1"/>
          <p:nvPr/>
        </p:nvSpPr>
        <p:spPr>
          <a:xfrm>
            <a:off x="1221809" y="209369"/>
            <a:ext cx="4874190" cy="769441"/>
          </a:xfrm>
          <a:prstGeom prst="rect">
            <a:avLst/>
          </a:prstGeom>
          <a:noFill/>
        </p:spPr>
        <p:txBody>
          <a:bodyPr wrap="square">
            <a:spAutoFit/>
          </a:bodyPr>
          <a:lstStyle/>
          <a:p>
            <a:pPr algn="ctr"/>
            <a:r>
              <a:rPr kumimoji="0" lang="en" sz="4400" b="0" i="0" u="none" strike="noStrike" kern="0" cap="none" spc="0" normalizeH="0" baseline="0" noProof="0" dirty="0">
                <a:ln>
                  <a:noFill/>
                </a:ln>
                <a:solidFill>
                  <a:srgbClr val="016B65"/>
                </a:solidFill>
                <a:effectLst/>
                <a:uLnTx/>
                <a:uFillTx/>
                <a:latin typeface=""/>
                <a:sym typeface="Permanent Marker"/>
              </a:rPr>
              <a:t>Stop Light Method</a:t>
            </a:r>
            <a:endParaRPr lang="en-US" sz="4400" dirty="0">
              <a:solidFill>
                <a:srgbClr val="016B65"/>
              </a:solidFill>
              <a:latin typeface=""/>
            </a:endParaRPr>
          </a:p>
        </p:txBody>
      </p:sp>
      <p:sp>
        <p:nvSpPr>
          <p:cNvPr id="5" name="TextBox 4">
            <a:extLst>
              <a:ext uri="{FF2B5EF4-FFF2-40B4-BE49-F238E27FC236}">
                <a16:creationId xmlns:a16="http://schemas.microsoft.com/office/drawing/2014/main" id="{BDF4C07F-1604-B94E-FA90-CA25C5124DEE}"/>
              </a:ext>
            </a:extLst>
          </p:cNvPr>
          <p:cNvSpPr txBox="1"/>
          <p:nvPr/>
        </p:nvSpPr>
        <p:spPr>
          <a:xfrm>
            <a:off x="6739896" y="594090"/>
            <a:ext cx="4340180" cy="5632311"/>
          </a:xfrm>
          <a:prstGeom prst="rect">
            <a:avLst/>
          </a:prstGeom>
          <a:noFill/>
        </p:spPr>
        <p:txBody>
          <a:bodyPr wrap="square" rtlCol="0">
            <a:spAutoFit/>
          </a:bodyPr>
          <a:lstStyle/>
          <a:p>
            <a:pPr algn="ctr"/>
            <a:r>
              <a:rPr lang="en-US" dirty="0">
                <a:latin typeface=""/>
              </a:rPr>
              <a:t>1. </a:t>
            </a:r>
            <a:r>
              <a:rPr lang="en-US" dirty="0">
                <a:solidFill>
                  <a:srgbClr val="FF0000"/>
                </a:solidFill>
                <a:latin typeface=""/>
              </a:rPr>
              <a:t>S=STOP</a:t>
            </a:r>
            <a:r>
              <a:rPr lang="en-US" dirty="0">
                <a:latin typeface=""/>
              </a:rPr>
              <a:t>: stop where you are and acknowledge how you are feeling in</a:t>
            </a:r>
          </a:p>
          <a:p>
            <a:pPr algn="ctr"/>
            <a:r>
              <a:rPr lang="en-US" dirty="0">
                <a:latin typeface=""/>
              </a:rPr>
              <a:t>the moment.</a:t>
            </a:r>
          </a:p>
          <a:p>
            <a:pPr algn="ctr"/>
            <a:r>
              <a:rPr lang="en-US" dirty="0">
                <a:latin typeface=""/>
              </a:rPr>
              <a:t>2. </a:t>
            </a:r>
            <a:r>
              <a:rPr lang="en-US" dirty="0">
                <a:solidFill>
                  <a:srgbClr val="FF0000"/>
                </a:solidFill>
                <a:latin typeface=""/>
              </a:rPr>
              <a:t>T=TAKE A BREATH</a:t>
            </a:r>
            <a:r>
              <a:rPr lang="en-US" dirty="0">
                <a:latin typeface=""/>
              </a:rPr>
              <a:t>: refocus your attention using your breath as a point</a:t>
            </a:r>
          </a:p>
          <a:p>
            <a:pPr algn="ctr"/>
            <a:r>
              <a:rPr lang="en-US" dirty="0">
                <a:latin typeface=""/>
              </a:rPr>
              <a:t>of focus.</a:t>
            </a:r>
          </a:p>
          <a:p>
            <a:pPr algn="ctr"/>
            <a:endParaRPr lang="en-US" dirty="0">
              <a:latin typeface=""/>
            </a:endParaRPr>
          </a:p>
          <a:p>
            <a:pPr algn="ctr"/>
            <a:r>
              <a:rPr lang="en-US" dirty="0">
                <a:latin typeface=""/>
              </a:rPr>
              <a:t>3. </a:t>
            </a:r>
            <a:r>
              <a:rPr lang="en-US" dirty="0">
                <a:solidFill>
                  <a:srgbClr val="FFFF00"/>
                </a:solidFill>
                <a:highlight>
                  <a:srgbClr val="C0C0C0"/>
                </a:highlight>
                <a:latin typeface=""/>
              </a:rPr>
              <a:t>O=OBSERVE</a:t>
            </a:r>
            <a:r>
              <a:rPr lang="en-US" dirty="0">
                <a:latin typeface=""/>
              </a:rPr>
              <a:t>: Observe your body sensations, your thoughts, and your</a:t>
            </a:r>
          </a:p>
          <a:p>
            <a:pPr algn="ctr"/>
            <a:r>
              <a:rPr lang="en-US" dirty="0">
                <a:latin typeface=""/>
              </a:rPr>
              <a:t>feelings around what is happening.</a:t>
            </a:r>
          </a:p>
          <a:p>
            <a:pPr algn="ctr"/>
            <a:r>
              <a:rPr lang="en-US" dirty="0">
                <a:latin typeface=""/>
              </a:rPr>
              <a:t>Be with these sensations for a minute or two, show yourself compassion</a:t>
            </a:r>
          </a:p>
          <a:p>
            <a:pPr algn="ctr"/>
            <a:r>
              <a:rPr lang="en-US" dirty="0">
                <a:latin typeface=""/>
              </a:rPr>
              <a:t>and then gradually expand your awareness around the feelings, creating</a:t>
            </a:r>
          </a:p>
          <a:p>
            <a:pPr algn="ctr"/>
            <a:r>
              <a:rPr lang="en-US" dirty="0">
                <a:latin typeface=""/>
              </a:rPr>
              <a:t>space for them.</a:t>
            </a:r>
          </a:p>
          <a:p>
            <a:pPr algn="ctr"/>
            <a:endParaRPr lang="en-US" dirty="0">
              <a:latin typeface=""/>
            </a:endParaRPr>
          </a:p>
          <a:p>
            <a:pPr algn="ctr"/>
            <a:r>
              <a:rPr lang="en-US" dirty="0">
                <a:latin typeface=""/>
              </a:rPr>
              <a:t>4. </a:t>
            </a:r>
            <a:r>
              <a:rPr lang="en-US" dirty="0">
                <a:solidFill>
                  <a:srgbClr val="00B050"/>
                </a:solidFill>
                <a:latin typeface=""/>
              </a:rPr>
              <a:t>P=PROCEED: </a:t>
            </a:r>
            <a:r>
              <a:rPr lang="en-US" dirty="0">
                <a:latin typeface=""/>
              </a:rPr>
              <a:t>continue, bringing a more skillful response to the</a:t>
            </a:r>
          </a:p>
          <a:p>
            <a:pPr algn="ctr"/>
            <a:r>
              <a:rPr lang="en-US" dirty="0">
                <a:latin typeface=""/>
              </a:rPr>
              <a:t>situation.</a:t>
            </a:r>
          </a:p>
          <a:p>
            <a:endParaRPr lang="en-US" dirty="0"/>
          </a:p>
        </p:txBody>
      </p:sp>
      <p:pic>
        <p:nvPicPr>
          <p:cNvPr id="7" name="Picture 6">
            <a:extLst>
              <a:ext uri="{FF2B5EF4-FFF2-40B4-BE49-F238E27FC236}">
                <a16:creationId xmlns:a16="http://schemas.microsoft.com/office/drawing/2014/main" id="{C854CACD-CAAA-565E-D248-D2DB8005E70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29754" y="1163675"/>
            <a:ext cx="2777497" cy="4493139"/>
          </a:xfrm>
          <a:prstGeom prst="rect">
            <a:avLst/>
          </a:prstGeom>
          <a:ln w="38100">
            <a:solidFill>
              <a:srgbClr val="016B65"/>
            </a:solidFill>
          </a:ln>
        </p:spPr>
      </p:pic>
    </p:spTree>
    <p:extLst>
      <p:ext uri="{BB962C8B-B14F-4D97-AF65-F5344CB8AC3E}">
        <p14:creationId xmlns:p14="http://schemas.microsoft.com/office/powerpoint/2010/main" val="86126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4" name="Google Shape;630;p26">
            <a:extLst>
              <a:ext uri="{FF2B5EF4-FFF2-40B4-BE49-F238E27FC236}">
                <a16:creationId xmlns:a16="http://schemas.microsoft.com/office/drawing/2014/main" id="{1DBE4CA8-A7F6-BB98-DA19-4F6B7696EA0C}"/>
              </a:ext>
            </a:extLst>
          </p:cNvPr>
          <p:cNvSpPr txBox="1">
            <a:spLocks/>
          </p:cNvSpPr>
          <p:nvPr/>
        </p:nvSpPr>
        <p:spPr>
          <a:xfrm>
            <a:off x="1348497" y="1019325"/>
            <a:ext cx="4103606" cy="30909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dirty="0">
                <a:latin typeface=""/>
              </a:rPr>
              <a:t>One day you finally knew what you had to do, and began, though the voices around you kept shouting their bad advice-- though the whole house began to tremble and you felt the old tug at your ankles. "Mend my life!" each voice cried.</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 But you didn't stop. You knew what you had to do, though the wind pried with its stiff fingers at the very foundations, though their melancholy was terrible. It was already late enough, and a wild night, and the road full of fallen branches and stones. But little by little, as you left their voices behind, the stars began to burn through the sheets of clouds, and there was a new voice which you slowly recognized as your own, that kept you company as you strode deeper and deeper into the world, determined to do the only thing you could do-- determined to save the only life you could save.</a:t>
            </a:r>
          </a:p>
        </p:txBody>
      </p:sp>
      <p:sp>
        <p:nvSpPr>
          <p:cNvPr id="5" name="Google Shape;704;p26">
            <a:extLst>
              <a:ext uri="{FF2B5EF4-FFF2-40B4-BE49-F238E27FC236}">
                <a16:creationId xmlns:a16="http://schemas.microsoft.com/office/drawing/2014/main" id="{E8016D8F-C0A4-651A-89F8-D4A08B6495E2}"/>
              </a:ext>
            </a:extLst>
          </p:cNvPr>
          <p:cNvSpPr txBox="1">
            <a:spLocks/>
          </p:cNvSpPr>
          <p:nvPr/>
        </p:nvSpPr>
        <p:spPr>
          <a:xfrm>
            <a:off x="1348497" y="596740"/>
            <a:ext cx="3996660" cy="300665"/>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000" dirty="0">
                <a:solidFill>
                  <a:srgbClr val="016B65"/>
                </a:solidFill>
                <a:latin typeface=""/>
              </a:rPr>
              <a:t>The Journey </a:t>
            </a:r>
            <a:br>
              <a:rPr lang="en-US" sz="2000" dirty="0">
                <a:solidFill>
                  <a:srgbClr val="016B65"/>
                </a:solidFill>
                <a:latin typeface=""/>
              </a:rPr>
            </a:br>
            <a:r>
              <a:rPr lang="en-US" sz="2000" dirty="0">
                <a:solidFill>
                  <a:srgbClr val="016B65"/>
                </a:solidFill>
                <a:latin typeface=""/>
              </a:rPr>
              <a:t>by Mary Oliver </a:t>
            </a:r>
          </a:p>
        </p:txBody>
      </p:sp>
      <p:pic>
        <p:nvPicPr>
          <p:cNvPr id="7" name="Picture 6">
            <a:extLst>
              <a:ext uri="{FF2B5EF4-FFF2-40B4-BE49-F238E27FC236}">
                <a16:creationId xmlns:a16="http://schemas.microsoft.com/office/drawing/2014/main" id="{36360932-A96A-870E-47C3-0D3BEC18ACFF}"/>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7171143" y="2946503"/>
            <a:ext cx="4201843" cy="2801228"/>
          </a:xfrm>
          <a:prstGeom prst="rect">
            <a:avLst/>
          </a:prstGeom>
          <a:ln w="38100">
            <a:solidFill>
              <a:srgbClr val="016B65"/>
            </a:solidFill>
          </a:ln>
        </p:spPr>
      </p:pic>
    </p:spTree>
    <p:extLst>
      <p:ext uri="{BB962C8B-B14F-4D97-AF65-F5344CB8AC3E}">
        <p14:creationId xmlns:p14="http://schemas.microsoft.com/office/powerpoint/2010/main" val="262621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4" name="Google Shape;630;p26">
            <a:extLst>
              <a:ext uri="{FF2B5EF4-FFF2-40B4-BE49-F238E27FC236}">
                <a16:creationId xmlns:a16="http://schemas.microsoft.com/office/drawing/2014/main" id="{1DBE4CA8-A7F6-BB98-DA19-4F6B7696EA0C}"/>
              </a:ext>
            </a:extLst>
          </p:cNvPr>
          <p:cNvSpPr txBox="1">
            <a:spLocks/>
          </p:cNvSpPr>
          <p:nvPr/>
        </p:nvSpPr>
        <p:spPr>
          <a:xfrm>
            <a:off x="1348497" y="1019325"/>
            <a:ext cx="4103606" cy="309093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dirty="0">
                <a:latin typeface=""/>
              </a:rPr>
              <a:t>This being human is a guest house. </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Every morning a new arrival. </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A joy, a depression, a meanness, some momentary awareness comes as an unexpected visitor.</a:t>
            </a:r>
          </a:p>
          <a:p>
            <a:pPr marL="0" indent="0" algn="ctr">
              <a:spcBef>
                <a:spcPts val="0"/>
              </a:spcBef>
              <a:buFont typeface="Arial" panose="020B0604020202020204" pitchFamily="34" charset="0"/>
              <a:buNone/>
            </a:pPr>
            <a:r>
              <a:rPr lang="en-US" sz="1600" dirty="0">
                <a:latin typeface=""/>
              </a:rPr>
              <a:t> </a:t>
            </a:r>
          </a:p>
          <a:p>
            <a:pPr marL="0" indent="0" algn="ctr">
              <a:spcBef>
                <a:spcPts val="0"/>
              </a:spcBef>
              <a:buFont typeface="Arial" panose="020B0604020202020204" pitchFamily="34" charset="0"/>
              <a:buNone/>
            </a:pPr>
            <a:r>
              <a:rPr lang="en-US" sz="1600" dirty="0">
                <a:latin typeface=""/>
              </a:rPr>
              <a:t>Welcome and entertain them all! </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Even if they’re a crowd of sorrows, who violently sweep your house empty of its furniture, still, treat each guest honorably.</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 He may be clearing you out for some new delight. The dark thought, the shame, the malice, meet them at the door laughing, and invite them in.</a:t>
            </a:r>
          </a:p>
          <a:p>
            <a:pPr marL="0" indent="0" algn="ctr">
              <a:spcBef>
                <a:spcPts val="0"/>
              </a:spcBef>
              <a:buFont typeface="Arial" panose="020B0604020202020204" pitchFamily="34" charset="0"/>
              <a:buNone/>
            </a:pPr>
            <a:endParaRPr lang="en-US" sz="1600" dirty="0">
              <a:latin typeface=""/>
            </a:endParaRPr>
          </a:p>
          <a:p>
            <a:pPr marL="0" indent="0" algn="ctr">
              <a:spcBef>
                <a:spcPts val="0"/>
              </a:spcBef>
              <a:buFont typeface="Arial" panose="020B0604020202020204" pitchFamily="34" charset="0"/>
              <a:buNone/>
            </a:pPr>
            <a:r>
              <a:rPr lang="en-US" sz="1600" dirty="0">
                <a:latin typeface=""/>
              </a:rPr>
              <a:t> Be grateful for whoever comes, because each has been sent as a guide from beyond.</a:t>
            </a:r>
          </a:p>
          <a:p>
            <a:pPr marL="0" indent="0" algn="ctr">
              <a:spcBef>
                <a:spcPts val="0"/>
              </a:spcBef>
              <a:buFont typeface="Arial" panose="020B0604020202020204" pitchFamily="34" charset="0"/>
              <a:buNone/>
            </a:pPr>
            <a:endParaRPr lang="en-US" sz="1600" dirty="0">
              <a:latin typeface=""/>
            </a:endParaRPr>
          </a:p>
        </p:txBody>
      </p:sp>
      <p:sp>
        <p:nvSpPr>
          <p:cNvPr id="5" name="Google Shape;704;p26">
            <a:extLst>
              <a:ext uri="{FF2B5EF4-FFF2-40B4-BE49-F238E27FC236}">
                <a16:creationId xmlns:a16="http://schemas.microsoft.com/office/drawing/2014/main" id="{E8016D8F-C0A4-651A-89F8-D4A08B6495E2}"/>
              </a:ext>
            </a:extLst>
          </p:cNvPr>
          <p:cNvSpPr txBox="1">
            <a:spLocks/>
          </p:cNvSpPr>
          <p:nvPr/>
        </p:nvSpPr>
        <p:spPr>
          <a:xfrm>
            <a:off x="1348497" y="596740"/>
            <a:ext cx="3996660" cy="300665"/>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000" dirty="0">
                <a:solidFill>
                  <a:srgbClr val="016B65"/>
                </a:solidFill>
                <a:latin typeface=""/>
              </a:rPr>
              <a:t>The Guest House </a:t>
            </a:r>
            <a:br>
              <a:rPr lang="en-US" sz="2000" dirty="0">
                <a:solidFill>
                  <a:srgbClr val="016B65"/>
                </a:solidFill>
                <a:latin typeface=""/>
              </a:rPr>
            </a:br>
            <a:r>
              <a:rPr lang="en-US" sz="2000" dirty="0">
                <a:solidFill>
                  <a:srgbClr val="016B65"/>
                </a:solidFill>
                <a:latin typeface=""/>
              </a:rPr>
              <a:t>by Rumi </a:t>
            </a:r>
          </a:p>
        </p:txBody>
      </p:sp>
      <p:pic>
        <p:nvPicPr>
          <p:cNvPr id="7" name="Picture 6">
            <a:extLst>
              <a:ext uri="{FF2B5EF4-FFF2-40B4-BE49-F238E27FC236}">
                <a16:creationId xmlns:a16="http://schemas.microsoft.com/office/drawing/2014/main" id="{36360932-A96A-870E-47C3-0D3BEC18ACFF}"/>
              </a:ext>
            </a:extLst>
          </p:cNvPr>
          <p:cNvPicPr>
            <a:picLocks noChangeAspect="1"/>
          </p:cNvPicPr>
          <p:nvPr/>
        </p:nvPicPr>
        <p:blipFill>
          <a:blip r:embed="rId3"/>
          <a:srcRect/>
          <a:stretch/>
        </p:blipFill>
        <p:spPr>
          <a:xfrm>
            <a:off x="7171143" y="2948575"/>
            <a:ext cx="4201843" cy="2797084"/>
          </a:xfrm>
          <a:prstGeom prst="rect">
            <a:avLst/>
          </a:prstGeom>
          <a:ln w="38100">
            <a:solidFill>
              <a:srgbClr val="016B65"/>
            </a:solidFill>
          </a:ln>
        </p:spPr>
      </p:pic>
    </p:spTree>
    <p:extLst>
      <p:ext uri="{BB962C8B-B14F-4D97-AF65-F5344CB8AC3E}">
        <p14:creationId xmlns:p14="http://schemas.microsoft.com/office/powerpoint/2010/main" val="282699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328;p23">
            <a:extLst>
              <a:ext uri="{FF2B5EF4-FFF2-40B4-BE49-F238E27FC236}">
                <a16:creationId xmlns:a16="http://schemas.microsoft.com/office/drawing/2014/main" id="{9E22BA54-67B2-849F-5F4B-498E60CEDC8F}"/>
              </a:ext>
            </a:extLst>
          </p:cNvPr>
          <p:cNvSpPr txBox="1">
            <a:spLocks/>
          </p:cNvSpPr>
          <p:nvPr/>
        </p:nvSpPr>
        <p:spPr>
          <a:xfrm>
            <a:off x="1835700" y="2830985"/>
            <a:ext cx="8520600" cy="8007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016B65"/>
                </a:solidFill>
                <a:latin typeface=""/>
              </a:rPr>
              <a:t>Bio-Break</a:t>
            </a:r>
          </a:p>
        </p:txBody>
      </p:sp>
    </p:spTree>
    <p:extLst>
      <p:ext uri="{BB962C8B-B14F-4D97-AF65-F5344CB8AC3E}">
        <p14:creationId xmlns:p14="http://schemas.microsoft.com/office/powerpoint/2010/main" val="132871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26;p28">
            <a:extLst>
              <a:ext uri="{FF2B5EF4-FFF2-40B4-BE49-F238E27FC236}">
                <a16:creationId xmlns:a16="http://schemas.microsoft.com/office/drawing/2014/main" id="{AFB1BB9B-AD67-244A-5327-10E46E8B9EA6}"/>
              </a:ext>
            </a:extLst>
          </p:cNvPr>
          <p:cNvSpPr txBox="1">
            <a:spLocks/>
          </p:cNvSpPr>
          <p:nvPr/>
        </p:nvSpPr>
        <p:spPr>
          <a:xfrm>
            <a:off x="3290522" y="759089"/>
            <a:ext cx="5610954"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a:solidFill>
                  <a:srgbClr val="016B65"/>
                </a:solidFill>
                <a:latin typeface=""/>
              </a:rPr>
              <a:t>Body Scan</a:t>
            </a:r>
          </a:p>
        </p:txBody>
      </p:sp>
      <p:pic>
        <p:nvPicPr>
          <p:cNvPr id="6" name="Picture 5">
            <a:extLst>
              <a:ext uri="{FF2B5EF4-FFF2-40B4-BE49-F238E27FC236}">
                <a16:creationId xmlns:a16="http://schemas.microsoft.com/office/drawing/2014/main" id="{5D44F1A7-B6DC-6943-F929-A1A2FD807036}"/>
              </a:ext>
            </a:extLst>
          </p:cNvPr>
          <p:cNvPicPr>
            <a:picLocks noChangeAspect="1"/>
          </p:cNvPicPr>
          <p:nvPr/>
        </p:nvPicPr>
        <p:blipFill>
          <a:blip r:embed="rId3"/>
          <a:srcRect/>
          <a:stretch/>
        </p:blipFill>
        <p:spPr>
          <a:xfrm>
            <a:off x="4035743" y="2176687"/>
            <a:ext cx="4120513" cy="2504625"/>
          </a:xfrm>
          <a:prstGeom prst="rect">
            <a:avLst/>
          </a:prstGeom>
          <a:ln w="38100">
            <a:solidFill>
              <a:srgbClr val="016B65"/>
            </a:solidFill>
          </a:ln>
        </p:spPr>
      </p:pic>
    </p:spTree>
    <p:extLst>
      <p:ext uri="{BB962C8B-B14F-4D97-AF65-F5344CB8AC3E}">
        <p14:creationId xmlns:p14="http://schemas.microsoft.com/office/powerpoint/2010/main" val="137269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5" name="Google Shape;630;p26">
            <a:extLst>
              <a:ext uri="{FF2B5EF4-FFF2-40B4-BE49-F238E27FC236}">
                <a16:creationId xmlns:a16="http://schemas.microsoft.com/office/drawing/2014/main" id="{20058C91-3964-AAE9-816C-EE718BC48718}"/>
              </a:ext>
            </a:extLst>
          </p:cNvPr>
          <p:cNvSpPr txBox="1">
            <a:spLocks/>
          </p:cNvSpPr>
          <p:nvPr/>
        </p:nvSpPr>
        <p:spPr>
          <a:xfrm>
            <a:off x="3627119" y="1319079"/>
            <a:ext cx="4937760" cy="222789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br>
              <a:rPr lang="en-US" sz="2000" dirty="0">
                <a:latin typeface=""/>
              </a:rPr>
            </a:br>
            <a:r>
              <a:rPr lang="en-US" sz="2000" dirty="0">
                <a:latin typeface=""/>
              </a:rPr>
              <a:t>1) Do the mindful breathing practice for 5 mins everyday</a:t>
            </a:r>
            <a:br>
              <a:rPr lang="en-US" sz="2000" dirty="0">
                <a:latin typeface=""/>
              </a:rPr>
            </a:br>
            <a:br>
              <a:rPr lang="en-US" sz="2000" dirty="0">
                <a:latin typeface=""/>
              </a:rPr>
            </a:br>
            <a:r>
              <a:rPr lang="en-US" sz="2000" dirty="0">
                <a:latin typeface=""/>
              </a:rPr>
              <a:t>2) Reread “The Journey” by Mary Oliver</a:t>
            </a:r>
            <a:br>
              <a:rPr lang="en-US" sz="2000" dirty="0">
                <a:latin typeface=""/>
              </a:rPr>
            </a:br>
            <a:br>
              <a:rPr lang="en-US" sz="2000" dirty="0">
                <a:latin typeface=""/>
              </a:rPr>
            </a:br>
            <a:r>
              <a:rPr lang="en-US" sz="2000" dirty="0">
                <a:latin typeface=""/>
              </a:rPr>
              <a:t>3) Do the body scan practice 3 times this week</a:t>
            </a:r>
            <a:br>
              <a:rPr lang="en-US" sz="2000" dirty="0">
                <a:latin typeface=""/>
              </a:rPr>
            </a:br>
            <a:br>
              <a:rPr lang="en-US" sz="2000" dirty="0">
                <a:latin typeface=""/>
              </a:rPr>
            </a:br>
            <a:r>
              <a:rPr lang="en-US" sz="2000" dirty="0">
                <a:latin typeface=""/>
              </a:rPr>
              <a:t>4) Complete ”Noticing My Thoughts” (Unpleasant)</a:t>
            </a:r>
            <a:br>
              <a:rPr lang="en-US" sz="2000" dirty="0">
                <a:latin typeface=""/>
              </a:rPr>
            </a:br>
            <a:br>
              <a:rPr lang="en-US" sz="2000" dirty="0">
                <a:latin typeface=""/>
              </a:rPr>
            </a:br>
            <a:r>
              <a:rPr lang="en-US" sz="2000" dirty="0">
                <a:latin typeface=""/>
              </a:rPr>
              <a:t>5) Write or make a mental list of 10 things you are grateful for</a:t>
            </a:r>
          </a:p>
        </p:txBody>
      </p:sp>
      <p:sp>
        <p:nvSpPr>
          <p:cNvPr id="6" name="Google Shape;704;p26">
            <a:extLst>
              <a:ext uri="{FF2B5EF4-FFF2-40B4-BE49-F238E27FC236}">
                <a16:creationId xmlns:a16="http://schemas.microsoft.com/office/drawing/2014/main" id="{50DCCFAE-692C-70EF-BE12-6987F43F7365}"/>
              </a:ext>
            </a:extLst>
          </p:cNvPr>
          <p:cNvSpPr txBox="1">
            <a:spLocks/>
          </p:cNvSpPr>
          <p:nvPr/>
        </p:nvSpPr>
        <p:spPr>
          <a:xfrm>
            <a:off x="2450849" y="613311"/>
            <a:ext cx="7290300"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a:solidFill>
                  <a:srgbClr val="016B65"/>
                </a:solidFill>
                <a:latin typeface=""/>
              </a:rPr>
              <a:t>Homework</a:t>
            </a:r>
          </a:p>
        </p:txBody>
      </p:sp>
    </p:spTree>
    <p:extLst>
      <p:ext uri="{BB962C8B-B14F-4D97-AF65-F5344CB8AC3E}">
        <p14:creationId xmlns:p14="http://schemas.microsoft.com/office/powerpoint/2010/main" val="163043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5" name="Google Shape;630;p26">
            <a:extLst>
              <a:ext uri="{FF2B5EF4-FFF2-40B4-BE49-F238E27FC236}">
                <a16:creationId xmlns:a16="http://schemas.microsoft.com/office/drawing/2014/main" id="{20058C91-3964-AAE9-816C-EE718BC48718}"/>
              </a:ext>
            </a:extLst>
          </p:cNvPr>
          <p:cNvSpPr txBox="1">
            <a:spLocks/>
          </p:cNvSpPr>
          <p:nvPr/>
        </p:nvSpPr>
        <p:spPr>
          <a:xfrm>
            <a:off x="3627119" y="2315054"/>
            <a:ext cx="4937760" cy="222789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latin typeface=""/>
              </a:rPr>
              <a:t>Have questions?</a:t>
            </a:r>
          </a:p>
          <a:p>
            <a:pPr marL="0" indent="0" algn="ctr">
              <a:spcBef>
                <a:spcPts val="0"/>
              </a:spcBef>
              <a:buFont typeface="Arial" panose="020B0604020202020204" pitchFamily="34" charset="0"/>
              <a:buNone/>
            </a:pPr>
            <a:r>
              <a:rPr lang="en-US" sz="2400" dirty="0">
                <a:latin typeface=""/>
                <a:hlinkClick r:id="rId3"/>
              </a:rPr>
              <a:t>engage@copperbeechinstitute.org</a:t>
            </a:r>
            <a:endParaRPr lang="en-US" sz="2400" dirty="0">
              <a:latin typeface=""/>
            </a:endParaRPr>
          </a:p>
          <a:p>
            <a:pPr marL="0" indent="0" algn="ctr">
              <a:spcBef>
                <a:spcPts val="0"/>
              </a:spcBef>
              <a:buFont typeface="Arial" panose="020B0604020202020204" pitchFamily="34" charset="0"/>
              <a:buNone/>
            </a:pPr>
            <a:r>
              <a:rPr lang="en-US" sz="2400" dirty="0">
                <a:latin typeface=""/>
              </a:rPr>
              <a:t>Copper Beech Institute</a:t>
            </a:r>
          </a:p>
        </p:txBody>
      </p:sp>
      <p:sp>
        <p:nvSpPr>
          <p:cNvPr id="6" name="Google Shape;704;p26">
            <a:extLst>
              <a:ext uri="{FF2B5EF4-FFF2-40B4-BE49-F238E27FC236}">
                <a16:creationId xmlns:a16="http://schemas.microsoft.com/office/drawing/2014/main" id="{50DCCFAE-692C-70EF-BE12-6987F43F7365}"/>
              </a:ext>
            </a:extLst>
          </p:cNvPr>
          <p:cNvSpPr txBox="1">
            <a:spLocks/>
          </p:cNvSpPr>
          <p:nvPr/>
        </p:nvSpPr>
        <p:spPr>
          <a:xfrm>
            <a:off x="2450849" y="1346211"/>
            <a:ext cx="7290300"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016B65"/>
                </a:solidFill>
                <a:latin typeface=""/>
              </a:rPr>
              <a:t>Thank You!</a:t>
            </a:r>
          </a:p>
        </p:txBody>
      </p:sp>
      <p:pic>
        <p:nvPicPr>
          <p:cNvPr id="8" name="Picture 7" descr="A person laughing with his hands folded&#10;&#10;Description automatically generated">
            <a:extLst>
              <a:ext uri="{FF2B5EF4-FFF2-40B4-BE49-F238E27FC236}">
                <a16:creationId xmlns:a16="http://schemas.microsoft.com/office/drawing/2014/main" id="{C30120AC-105E-5B3E-E914-4125B8D26E35}"/>
              </a:ext>
            </a:extLst>
          </p:cNvPr>
          <p:cNvPicPr>
            <a:picLocks noChangeAspect="1"/>
          </p:cNvPicPr>
          <p:nvPr/>
        </p:nvPicPr>
        <p:blipFill>
          <a:blip r:embed="rId4"/>
          <a:stretch>
            <a:fillRect/>
          </a:stretch>
        </p:blipFill>
        <p:spPr>
          <a:xfrm>
            <a:off x="8961121" y="2419291"/>
            <a:ext cx="2884500" cy="3903691"/>
          </a:xfrm>
          <a:prstGeom prst="rect">
            <a:avLst/>
          </a:prstGeom>
          <a:ln w="38100">
            <a:solidFill>
              <a:schemeClr val="accent1"/>
            </a:solidFill>
          </a:ln>
        </p:spPr>
      </p:pic>
    </p:spTree>
    <p:extLst>
      <p:ext uri="{BB962C8B-B14F-4D97-AF65-F5344CB8AC3E}">
        <p14:creationId xmlns:p14="http://schemas.microsoft.com/office/powerpoint/2010/main" val="338680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593;p24">
            <a:extLst>
              <a:ext uri="{FF2B5EF4-FFF2-40B4-BE49-F238E27FC236}">
                <a16:creationId xmlns:a16="http://schemas.microsoft.com/office/drawing/2014/main" id="{F1CE8BC3-F55C-F707-753F-DE6C5B0F6C1E}"/>
              </a:ext>
            </a:extLst>
          </p:cNvPr>
          <p:cNvSpPr txBox="1">
            <a:spLocks/>
          </p:cNvSpPr>
          <p:nvPr/>
        </p:nvSpPr>
        <p:spPr>
          <a:xfrm>
            <a:off x="2450849" y="498247"/>
            <a:ext cx="7290300"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a:solidFill>
                  <a:srgbClr val="016B65"/>
                </a:solidFill>
                <a:latin typeface=""/>
              </a:rPr>
              <a:t>Check-In</a:t>
            </a:r>
          </a:p>
        </p:txBody>
      </p:sp>
      <p:sp>
        <p:nvSpPr>
          <p:cNvPr id="29" name="Google Shape;624;p25">
            <a:extLst>
              <a:ext uri="{FF2B5EF4-FFF2-40B4-BE49-F238E27FC236}">
                <a16:creationId xmlns:a16="http://schemas.microsoft.com/office/drawing/2014/main" id="{29911A99-2C6C-9069-CA53-BAAD9D5F8F44}"/>
              </a:ext>
            </a:extLst>
          </p:cNvPr>
          <p:cNvSpPr txBox="1">
            <a:spLocks/>
          </p:cNvSpPr>
          <p:nvPr/>
        </p:nvSpPr>
        <p:spPr>
          <a:xfrm>
            <a:off x="3088430" y="1600678"/>
            <a:ext cx="6015137" cy="298608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latin typeface=""/>
              </a:rPr>
              <a:t>One word that captures how you are feeling</a:t>
            </a:r>
          </a:p>
          <a:p>
            <a:pPr marL="0" indent="0" algn="ctr">
              <a:buNone/>
            </a:pPr>
            <a:endParaRPr lang="en-US" sz="2800" dirty="0">
              <a:latin typeface=""/>
            </a:endParaRPr>
          </a:p>
          <a:p>
            <a:pPr marL="0" indent="0" algn="ctr">
              <a:buNone/>
            </a:pPr>
            <a:r>
              <a:rPr lang="en-US" sz="2800" dirty="0">
                <a:latin typeface=""/>
              </a:rPr>
              <a:t>Practice share ( breath, eating, or walking)</a:t>
            </a:r>
          </a:p>
          <a:p>
            <a:pPr marL="0" indent="0" algn="ctr">
              <a:buNone/>
            </a:pPr>
            <a:endParaRPr lang="en-US" sz="2800" dirty="0">
              <a:latin typeface=""/>
            </a:endParaRPr>
          </a:p>
          <a:p>
            <a:pPr marL="0" indent="0" algn="ctr">
              <a:buNone/>
            </a:pPr>
            <a:endParaRPr lang="en-US" sz="2800" dirty="0">
              <a:latin typeface=""/>
            </a:endParaRPr>
          </a:p>
        </p:txBody>
      </p:sp>
    </p:spTree>
    <p:extLst>
      <p:ext uri="{BB962C8B-B14F-4D97-AF65-F5344CB8AC3E}">
        <p14:creationId xmlns:p14="http://schemas.microsoft.com/office/powerpoint/2010/main" val="71998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8" name="TextBox 7">
            <a:extLst>
              <a:ext uri="{FF2B5EF4-FFF2-40B4-BE49-F238E27FC236}">
                <a16:creationId xmlns:a16="http://schemas.microsoft.com/office/drawing/2014/main" id="{9250E3FF-73FF-A29C-0FCE-1362EE2FC849}"/>
              </a:ext>
            </a:extLst>
          </p:cNvPr>
          <p:cNvSpPr txBox="1"/>
          <p:nvPr/>
        </p:nvSpPr>
        <p:spPr>
          <a:xfrm>
            <a:off x="3797690" y="388761"/>
            <a:ext cx="4596618" cy="769441"/>
          </a:xfrm>
          <a:prstGeom prst="rect">
            <a:avLst/>
          </a:prstGeom>
          <a:noFill/>
        </p:spPr>
        <p:txBody>
          <a:bodyPr wrap="square">
            <a:spAutoFit/>
          </a:bodyPr>
          <a:lstStyle/>
          <a:p>
            <a:r>
              <a:rPr kumimoji="0" lang="en" sz="4400" b="0" i="0" u="none" strike="noStrike" kern="0" cap="none" spc="0" normalizeH="0" baseline="0" noProof="0" dirty="0">
                <a:ln>
                  <a:noFill/>
                </a:ln>
                <a:solidFill>
                  <a:srgbClr val="016B65"/>
                </a:solidFill>
                <a:effectLst/>
                <a:uLnTx/>
                <a:uFillTx/>
                <a:latin typeface=""/>
                <a:sym typeface="Permanent Marker"/>
              </a:rPr>
              <a:t>Mindful Breathing</a:t>
            </a:r>
            <a:endParaRPr lang="en-US" sz="4400" dirty="0">
              <a:solidFill>
                <a:srgbClr val="016B65"/>
              </a:solidFill>
              <a:latin typeface=""/>
            </a:endParaRPr>
          </a:p>
        </p:txBody>
      </p:sp>
      <p:pic>
        <p:nvPicPr>
          <p:cNvPr id="9" name="Picture 8" descr="A picture containing clipart, drawing, cartoon, illustration&#10;&#10;Description automatically generated">
            <a:extLst>
              <a:ext uri="{FF2B5EF4-FFF2-40B4-BE49-F238E27FC236}">
                <a16:creationId xmlns:a16="http://schemas.microsoft.com/office/drawing/2014/main" id="{B886A1CC-F408-F799-DDEF-D386447DE9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52340" y="1477170"/>
            <a:ext cx="3487320" cy="3632626"/>
          </a:xfrm>
          <a:prstGeom prst="rect">
            <a:avLst/>
          </a:prstGeom>
          <a:ln w="38100">
            <a:solidFill>
              <a:srgbClr val="016B65"/>
            </a:solidFill>
          </a:ln>
        </p:spPr>
      </p:pic>
    </p:spTree>
    <p:extLst>
      <p:ext uri="{BB962C8B-B14F-4D97-AF65-F5344CB8AC3E}">
        <p14:creationId xmlns:p14="http://schemas.microsoft.com/office/powerpoint/2010/main" val="273181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593;p24">
            <a:extLst>
              <a:ext uri="{FF2B5EF4-FFF2-40B4-BE49-F238E27FC236}">
                <a16:creationId xmlns:a16="http://schemas.microsoft.com/office/drawing/2014/main" id="{1339CF2B-99ED-DCC3-0BC3-A3AA894DBF57}"/>
              </a:ext>
            </a:extLst>
          </p:cNvPr>
          <p:cNvSpPr txBox="1">
            <a:spLocks/>
          </p:cNvSpPr>
          <p:nvPr/>
        </p:nvSpPr>
        <p:spPr>
          <a:xfrm>
            <a:off x="2450848" y="311940"/>
            <a:ext cx="7290300"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dirty="0">
                <a:solidFill>
                  <a:srgbClr val="016B65"/>
                </a:solidFill>
                <a:latin typeface=""/>
              </a:rPr>
              <a:t>Mindfulness</a:t>
            </a:r>
          </a:p>
        </p:txBody>
      </p:sp>
      <p:sp>
        <p:nvSpPr>
          <p:cNvPr id="4" name="Text Placeholder 3">
            <a:extLst>
              <a:ext uri="{FF2B5EF4-FFF2-40B4-BE49-F238E27FC236}">
                <a16:creationId xmlns:a16="http://schemas.microsoft.com/office/drawing/2014/main" id="{82D09504-F2A6-2A0F-32CF-1F314312AD1D}"/>
              </a:ext>
            </a:extLst>
          </p:cNvPr>
          <p:cNvSpPr txBox="1">
            <a:spLocks/>
          </p:cNvSpPr>
          <p:nvPr/>
        </p:nvSpPr>
        <p:spPr>
          <a:xfrm>
            <a:off x="1407021" y="1398358"/>
            <a:ext cx="9377955" cy="3274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100" indent="0" algn="ctr">
              <a:buFont typeface="Arial" panose="020B0604020202020204" pitchFamily="34" charset="0"/>
              <a:buNone/>
            </a:pPr>
            <a:r>
              <a:rPr lang="en-US" dirty="0">
                <a:latin typeface=""/>
              </a:rPr>
              <a:t>A particular type of awareness that arises through paying attention to the moment, on purpose and non-judgmentally </a:t>
            </a:r>
          </a:p>
          <a:p>
            <a:pPr marL="0" indent="0" algn="ctr">
              <a:buNone/>
            </a:pPr>
            <a:endParaRPr lang="en-US" dirty="0"/>
          </a:p>
          <a:p>
            <a:pPr marL="165100" indent="0" algn="ctr">
              <a:buFont typeface="Arial" panose="020B0604020202020204" pitchFamily="34" charset="0"/>
              <a:buNone/>
            </a:pPr>
            <a:r>
              <a:rPr lang="en-US" dirty="0">
                <a:latin typeface=""/>
              </a:rPr>
              <a:t>...more simply, practicing mindfulness is learning to notice our experiences in the moment with intention </a:t>
            </a:r>
          </a:p>
          <a:p>
            <a:endParaRPr lang="en-US" dirty="0"/>
          </a:p>
          <a:p>
            <a:pPr marL="165100" indent="0">
              <a:buFont typeface="Arial" panose="020B0604020202020204" pitchFamily="34" charset="0"/>
              <a:buNone/>
            </a:pPr>
            <a:r>
              <a:rPr lang="en-US" dirty="0"/>
              <a:t> </a:t>
            </a:r>
          </a:p>
          <a:p>
            <a:pPr marL="165100" indent="0">
              <a:buFont typeface="Arial" panose="020B0604020202020204" pitchFamily="34" charset="0"/>
              <a:buNone/>
            </a:pPr>
            <a:endParaRPr lang="en-US" dirty="0"/>
          </a:p>
          <a:p>
            <a:pPr marL="165100" indent="0">
              <a:buFont typeface="Arial" panose="020B0604020202020204" pitchFamily="34" charset="0"/>
              <a:buNone/>
            </a:pPr>
            <a:r>
              <a:rPr lang="en-US" dirty="0"/>
              <a:t> </a:t>
            </a:r>
          </a:p>
          <a:p>
            <a:endParaRPr lang="en-US" dirty="0"/>
          </a:p>
          <a:p>
            <a:pPr marL="165100" indent="0">
              <a:buFont typeface="Arial" panose="020B0604020202020204" pitchFamily="34" charset="0"/>
              <a:buNone/>
            </a:pPr>
            <a:r>
              <a:rPr lang="en-US" dirty="0"/>
              <a:t> </a:t>
            </a:r>
          </a:p>
        </p:txBody>
      </p:sp>
      <p:pic>
        <p:nvPicPr>
          <p:cNvPr id="5" name="Picture 4">
            <a:extLst>
              <a:ext uri="{FF2B5EF4-FFF2-40B4-BE49-F238E27FC236}">
                <a16:creationId xmlns:a16="http://schemas.microsoft.com/office/drawing/2014/main" id="{7EC6CF3F-4FC3-BD4B-E82B-2C5154AF1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742" y="4994407"/>
            <a:ext cx="2849146" cy="150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7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pic>
        <p:nvPicPr>
          <p:cNvPr id="5" name="Picture 4">
            <a:extLst>
              <a:ext uri="{FF2B5EF4-FFF2-40B4-BE49-F238E27FC236}">
                <a16:creationId xmlns:a16="http://schemas.microsoft.com/office/drawing/2014/main" id="{7656514D-0974-2BEB-E419-B85DD5CC15B6}"/>
              </a:ext>
            </a:extLst>
          </p:cNvPr>
          <p:cNvPicPr>
            <a:picLocks noChangeAspect="1"/>
          </p:cNvPicPr>
          <p:nvPr/>
        </p:nvPicPr>
        <p:blipFill>
          <a:blip r:embed="rId3"/>
          <a:stretch>
            <a:fillRect/>
          </a:stretch>
        </p:blipFill>
        <p:spPr>
          <a:xfrm>
            <a:off x="3019901" y="1205864"/>
            <a:ext cx="6152198" cy="3853429"/>
          </a:xfrm>
          <a:prstGeom prst="rect">
            <a:avLst/>
          </a:prstGeom>
          <a:ln w="38100">
            <a:solidFill>
              <a:srgbClr val="016B65"/>
            </a:solidFill>
          </a:ln>
        </p:spPr>
      </p:pic>
    </p:spTree>
    <p:extLst>
      <p:ext uri="{BB962C8B-B14F-4D97-AF65-F5344CB8AC3E}">
        <p14:creationId xmlns:p14="http://schemas.microsoft.com/office/powerpoint/2010/main" val="398879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2" y="215798"/>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The Parking Ticket</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9101507" y="2376387"/>
            <a:ext cx="2651116" cy="3614130"/>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3705369" y="1158425"/>
            <a:ext cx="4781255" cy="4832092"/>
          </a:xfrm>
          <a:prstGeom prst="rect">
            <a:avLst/>
          </a:prstGeom>
          <a:noFill/>
        </p:spPr>
        <p:txBody>
          <a:bodyPr wrap="square">
            <a:spAutoFit/>
          </a:bodyPr>
          <a:lstStyle/>
          <a:p>
            <a:pPr algn="ctr" rtl="0" fontAlgn="base"/>
            <a:r>
              <a:rPr lang="en-US" sz="1600" b="1" i="0" u="none" strike="noStrike" dirty="0">
                <a:effectLst/>
                <a:latin typeface=""/>
              </a:rPr>
              <a:t>Engage your senses:  Try to immerse yourself fully in the experience.  See the colors, shapes, and details. Hear the sounds, smell the scents, and feel the sensations associated with the scene.</a:t>
            </a: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r>
              <a:rPr lang="en-US" sz="1600" b="1" i="0" u="none" strike="noStrike" dirty="0">
                <a:effectLst/>
                <a:latin typeface=""/>
              </a:rPr>
              <a:t>Personalize: Infuse the scene with elements from your personal life making it more meaningful and relevant to your own journey.</a:t>
            </a: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endParaRPr lang="en-US" sz="1600" b="1" i="0" u="none" strike="noStrike" dirty="0">
              <a:effectLst/>
              <a:latin typeface=""/>
            </a:endParaRPr>
          </a:p>
          <a:p>
            <a:pPr algn="ctr" rtl="0" fontAlgn="base"/>
            <a:r>
              <a:rPr lang="en-US" sz="1600" b="1" i="0" u="none" strike="noStrike" dirty="0">
                <a:effectLst/>
                <a:latin typeface=""/>
              </a:rPr>
              <a:t>Embrace the emotions: Let your emotions arise naturally as you immerse yourself in the scene. Embrace these emotions and let them deepen your connection to the experience.</a:t>
            </a: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272427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pic>
        <p:nvPicPr>
          <p:cNvPr id="5" name="Picture 4">
            <a:extLst>
              <a:ext uri="{FF2B5EF4-FFF2-40B4-BE49-F238E27FC236}">
                <a16:creationId xmlns:a16="http://schemas.microsoft.com/office/drawing/2014/main" id="{7656514D-0974-2BEB-E419-B85DD5CC15B6}"/>
              </a:ext>
            </a:extLst>
          </p:cNvPr>
          <p:cNvPicPr>
            <a:picLocks noChangeAspect="1"/>
          </p:cNvPicPr>
          <p:nvPr/>
        </p:nvPicPr>
        <p:blipFill>
          <a:blip r:embed="rId3"/>
          <a:srcRect/>
          <a:stretch/>
        </p:blipFill>
        <p:spPr>
          <a:xfrm>
            <a:off x="4169283" y="1693544"/>
            <a:ext cx="3853429" cy="3853429"/>
          </a:xfrm>
          <a:prstGeom prst="rect">
            <a:avLst/>
          </a:prstGeom>
          <a:ln w="38100">
            <a:solidFill>
              <a:srgbClr val="016B65"/>
            </a:solidFill>
          </a:ln>
        </p:spPr>
      </p:pic>
      <p:sp>
        <p:nvSpPr>
          <p:cNvPr id="4" name="TextBox 3">
            <a:extLst>
              <a:ext uri="{FF2B5EF4-FFF2-40B4-BE49-F238E27FC236}">
                <a16:creationId xmlns:a16="http://schemas.microsoft.com/office/drawing/2014/main" id="{90B1445F-A1A3-9351-ECCC-989463478174}"/>
              </a:ext>
            </a:extLst>
          </p:cNvPr>
          <p:cNvSpPr txBox="1"/>
          <p:nvPr/>
        </p:nvSpPr>
        <p:spPr>
          <a:xfrm>
            <a:off x="4169283" y="723345"/>
            <a:ext cx="3649981" cy="769441"/>
          </a:xfrm>
          <a:prstGeom prst="rect">
            <a:avLst/>
          </a:prstGeom>
          <a:noFill/>
        </p:spPr>
        <p:txBody>
          <a:bodyPr wrap="square">
            <a:spAutoFit/>
          </a:bodyPr>
          <a:lstStyle/>
          <a:p>
            <a:r>
              <a:rPr lang="en" sz="4400" dirty="0">
                <a:solidFill>
                  <a:srgbClr val="016B65"/>
                </a:solidFill>
                <a:latin typeface=""/>
              </a:rPr>
              <a:t>Monkey Mind</a:t>
            </a:r>
            <a:endParaRPr lang="en-US" sz="4400" dirty="0">
              <a:solidFill>
                <a:srgbClr val="016B65"/>
              </a:solidFill>
              <a:latin typeface=""/>
            </a:endParaRPr>
          </a:p>
        </p:txBody>
      </p:sp>
    </p:spTree>
    <p:extLst>
      <p:ext uri="{BB962C8B-B14F-4D97-AF65-F5344CB8AC3E}">
        <p14:creationId xmlns:p14="http://schemas.microsoft.com/office/powerpoint/2010/main" val="144846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9646B865-116F-61FD-B5FE-CA036B7DE6E2}"/>
              </a:ext>
            </a:extLst>
          </p:cNvPr>
          <p:cNvPicPr>
            <a:picLocks noChangeAspect="1"/>
          </p:cNvPicPr>
          <p:nvPr/>
        </p:nvPicPr>
        <p:blipFill>
          <a:blip r:embed="rId2"/>
          <a:stretch>
            <a:fillRect/>
          </a:stretch>
        </p:blipFill>
        <p:spPr>
          <a:xfrm>
            <a:off x="5452103" y="5747731"/>
            <a:ext cx="1287793" cy="957341"/>
          </a:xfrm>
          <a:prstGeom prst="rect">
            <a:avLst/>
          </a:prstGeom>
        </p:spPr>
      </p:pic>
      <p:sp>
        <p:nvSpPr>
          <p:cNvPr id="2" name="Google Shape;704;p26">
            <a:extLst>
              <a:ext uri="{FF2B5EF4-FFF2-40B4-BE49-F238E27FC236}">
                <a16:creationId xmlns:a16="http://schemas.microsoft.com/office/drawing/2014/main" id="{DDC15928-2979-C4D6-D2C6-5BAC03321613}"/>
              </a:ext>
            </a:extLst>
          </p:cNvPr>
          <p:cNvSpPr txBox="1">
            <a:spLocks/>
          </p:cNvSpPr>
          <p:nvPr/>
        </p:nvSpPr>
        <p:spPr>
          <a:xfrm>
            <a:off x="2233504" y="1287025"/>
            <a:ext cx="7724988" cy="7329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016B65"/>
                </a:solidFill>
                <a:latin typeface=""/>
              </a:rPr>
              <a:t>Autopilot</a:t>
            </a:r>
          </a:p>
        </p:txBody>
      </p:sp>
      <p:pic>
        <p:nvPicPr>
          <p:cNvPr id="4" name="Picture 3">
            <a:extLst>
              <a:ext uri="{FF2B5EF4-FFF2-40B4-BE49-F238E27FC236}">
                <a16:creationId xmlns:a16="http://schemas.microsoft.com/office/drawing/2014/main" id="{D501B97F-79BF-5D86-F6C0-74EF81C4063C}"/>
              </a:ext>
            </a:extLst>
          </p:cNvPr>
          <p:cNvPicPr>
            <a:picLocks noChangeAspect="1"/>
          </p:cNvPicPr>
          <p:nvPr/>
        </p:nvPicPr>
        <p:blipFill>
          <a:blip r:embed="rId3"/>
          <a:srcRect/>
          <a:stretch/>
        </p:blipFill>
        <p:spPr>
          <a:xfrm>
            <a:off x="8061961" y="3922973"/>
            <a:ext cx="3809654" cy="1943114"/>
          </a:xfrm>
          <a:prstGeom prst="rect">
            <a:avLst/>
          </a:prstGeom>
          <a:ln w="38100">
            <a:solidFill>
              <a:srgbClr val="016B65"/>
            </a:solidFill>
          </a:ln>
        </p:spPr>
      </p:pic>
      <p:sp>
        <p:nvSpPr>
          <p:cNvPr id="5" name="TextBox 4">
            <a:extLst>
              <a:ext uri="{FF2B5EF4-FFF2-40B4-BE49-F238E27FC236}">
                <a16:creationId xmlns:a16="http://schemas.microsoft.com/office/drawing/2014/main" id="{C5401C3F-204E-1B05-600F-1577E89EE95A}"/>
              </a:ext>
            </a:extLst>
          </p:cNvPr>
          <p:cNvSpPr txBox="1"/>
          <p:nvPr/>
        </p:nvSpPr>
        <p:spPr>
          <a:xfrm>
            <a:off x="3094743" y="2535529"/>
            <a:ext cx="6002510" cy="1631216"/>
          </a:xfrm>
          <a:prstGeom prst="rect">
            <a:avLst/>
          </a:prstGeom>
          <a:noFill/>
        </p:spPr>
        <p:txBody>
          <a:bodyPr wrap="square">
            <a:spAutoFit/>
          </a:bodyPr>
          <a:lstStyle/>
          <a:p>
            <a:pPr algn="ctr" rtl="0" fontAlgn="base"/>
            <a:r>
              <a:rPr lang="en-US" sz="2000" b="1" i="0" u="none" strike="noStrike" dirty="0">
                <a:effectLst/>
                <a:latin typeface=""/>
              </a:rPr>
              <a:t>Happening automatically or doing something automatically, without having to think about what you are doing; not being fully aware</a:t>
            </a:r>
          </a:p>
          <a:p>
            <a:pPr algn="ctr" rtl="0" fontAlgn="base"/>
            <a:endParaRPr lang="en-US" sz="2000" b="1" i="0" u="none" strike="noStrike" dirty="0">
              <a:effectLst/>
              <a:latin typeface=""/>
            </a:endParaRPr>
          </a:p>
          <a:p>
            <a:pPr algn="ctr" rtl="0" fontAlgn="base"/>
            <a:endParaRPr lang="en-US" sz="2000" b="1" i="0" u="none" strike="noStrike" dirty="0">
              <a:effectLst/>
              <a:latin typeface=""/>
            </a:endParaRPr>
          </a:p>
        </p:txBody>
      </p:sp>
    </p:spTree>
    <p:extLst>
      <p:ext uri="{BB962C8B-B14F-4D97-AF65-F5344CB8AC3E}">
        <p14:creationId xmlns:p14="http://schemas.microsoft.com/office/powerpoint/2010/main" val="1508218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71569B0-B463-CE4C-B83D-C00777A4EBE7}" vid="{A3EF2AFB-47D0-DC44-A50A-628FDF011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17199AA6A45C459D23AC2D287E07A1" ma:contentTypeVersion="18" ma:contentTypeDescription="Create a new document." ma:contentTypeScope="" ma:versionID="acbc70dd7cd213760643ac5a56de567b">
  <xsd:schema xmlns:xsd="http://www.w3.org/2001/XMLSchema" xmlns:xs="http://www.w3.org/2001/XMLSchema" xmlns:p="http://schemas.microsoft.com/office/2006/metadata/properties" xmlns:ns2="e8122c74-594c-491e-9ba5-6392fd1ae5e1" xmlns:ns3="88ad209c-f5ac-486d-ac97-5dd1ac558c1c" targetNamespace="http://schemas.microsoft.com/office/2006/metadata/properties" ma:root="true" ma:fieldsID="ad37e27e295db61dbd4a1fe6f2124804" ns2:_="" ns3:_="">
    <xsd:import namespace="e8122c74-594c-491e-9ba5-6392fd1ae5e1"/>
    <xsd:import namespace="88ad209c-f5ac-486d-ac97-5dd1ac558c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22c74-594c-491e-9ba5-6392fd1ae5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a34e487-6eb7-4c93-b290-8529b6be09fe}" ma:internalName="TaxCatchAll" ma:showField="CatchAllData" ma:web="e8122c74-594c-491e-9ba5-6392fd1ae5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ad209c-f5ac-486d-ac97-5dd1ac558c1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8e29cd-7439-4269-99a9-ff50e03ed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ad209c-f5ac-486d-ac97-5dd1ac558c1c">
      <Terms xmlns="http://schemas.microsoft.com/office/infopath/2007/PartnerControls"/>
    </lcf76f155ced4ddcb4097134ff3c332f>
    <TaxCatchAll xmlns="e8122c74-594c-491e-9ba5-6392fd1ae5e1" xsi:nil="true"/>
    <SharedWithUsers xmlns="e8122c74-594c-491e-9ba5-6392fd1ae5e1">
      <UserInfo>
        <DisplayName/>
        <AccountId xsi:nil="true"/>
        <AccountType/>
      </UserInfo>
    </SharedWithUsers>
    <MediaLengthInSeconds xmlns="88ad209c-f5ac-486d-ac97-5dd1ac558c1c" xsi:nil="true"/>
  </documentManagement>
</p:properties>
</file>

<file path=customXml/itemProps1.xml><?xml version="1.0" encoding="utf-8"?>
<ds:datastoreItem xmlns:ds="http://schemas.openxmlformats.org/officeDocument/2006/customXml" ds:itemID="{9D3CC42F-9D96-46EC-A08C-F54CE574B681}"/>
</file>

<file path=customXml/itemProps2.xml><?xml version="1.0" encoding="utf-8"?>
<ds:datastoreItem xmlns:ds="http://schemas.openxmlformats.org/officeDocument/2006/customXml" ds:itemID="{41A19AB2-51CF-409A-B1DD-84AF041D2387}"/>
</file>

<file path=customXml/itemProps3.xml><?xml version="1.0" encoding="utf-8"?>
<ds:datastoreItem xmlns:ds="http://schemas.openxmlformats.org/officeDocument/2006/customXml" ds:itemID="{55DE069F-117A-4AB5-AC04-735F0226E5CF}"/>
</file>

<file path=docProps/app.xml><?xml version="1.0" encoding="utf-8"?>
<Properties xmlns="http://schemas.openxmlformats.org/officeDocument/2006/extended-properties" xmlns:vt="http://schemas.openxmlformats.org/officeDocument/2006/docPropsVTypes">
  <Template/>
  <TotalTime>196</TotalTime>
  <Words>999</Words>
  <Application>Microsoft Macintosh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Thompson</dc:creator>
  <cp:lastModifiedBy>Brian Thompson</cp:lastModifiedBy>
  <cp:revision>7</cp:revision>
  <dcterms:created xsi:type="dcterms:W3CDTF">2024-06-04T19:58:10Z</dcterms:created>
  <dcterms:modified xsi:type="dcterms:W3CDTF">2024-06-17T18:21:08Z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0x0101006117199AA6A45C459D23AC2D287E07A1</vt:lpwstr>
  </property>
  <property fmtid="{D5CDD505-2E9C-101B-9397-08002B2CF9AE}" pid="3" name="Order">
    <vt:r8>62400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