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9" r:id="rId2"/>
    <p:sldId id="264" r:id="rId3"/>
    <p:sldId id="265" r:id="rId4"/>
    <p:sldId id="266" r:id="rId5"/>
    <p:sldId id="270" r:id="rId6"/>
    <p:sldId id="268" r:id="rId7"/>
    <p:sldId id="271" r:id="rId8"/>
    <p:sldId id="282" r:id="rId9"/>
    <p:sldId id="276" r:id="rId10"/>
    <p:sldId id="277" r:id="rId11"/>
    <p:sldId id="283" r:id="rId12"/>
    <p:sldId id="279" r:id="rId13"/>
    <p:sldId id="280" r:id="rId14"/>
    <p:sldId id="272" r:id="rId15"/>
    <p:sldId id="281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6"/>
    <p:restoredTop sz="94906"/>
  </p:normalViewPr>
  <p:slideViewPr>
    <p:cSldViewPr snapToGrid="0">
      <p:cViewPr varScale="1">
        <p:scale>
          <a:sx n="84" d="100"/>
          <a:sy n="84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86F35-A21C-7442-8277-9D6C05C75BB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D4C4-7059-0142-A618-48412E52A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3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4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8C47227-3168-9F4F-9619-5D08ADCC84D1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6161100-1769-8B44-B7C4-5B9BB09E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copperbeechinstitute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.maricopa.edu/scgb/chapter/coping-with-lo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328;p23">
            <a:extLst>
              <a:ext uri="{FF2B5EF4-FFF2-40B4-BE49-F238E27FC236}">
                <a16:creationId xmlns:a16="http://schemas.microsoft.com/office/drawing/2014/main" id="{9E22BA54-67B2-849F-5F4B-498E60CEDC8F}"/>
              </a:ext>
            </a:extLst>
          </p:cNvPr>
          <p:cNvSpPr txBox="1">
            <a:spLocks/>
          </p:cNvSpPr>
          <p:nvPr/>
        </p:nvSpPr>
        <p:spPr>
          <a:xfrm>
            <a:off x="1835700" y="2830985"/>
            <a:ext cx="8520600" cy="800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Mindfulness 101</a:t>
            </a:r>
          </a:p>
        </p:txBody>
      </p:sp>
      <p:sp>
        <p:nvSpPr>
          <p:cNvPr id="4" name="Google Shape;329;p23">
            <a:extLst>
              <a:ext uri="{FF2B5EF4-FFF2-40B4-BE49-F238E27FC236}">
                <a16:creationId xmlns:a16="http://schemas.microsoft.com/office/drawing/2014/main" id="{8C9C95B6-A728-C26B-0123-301A71F9A896}"/>
              </a:ext>
            </a:extLst>
          </p:cNvPr>
          <p:cNvSpPr txBox="1">
            <a:spLocks/>
          </p:cNvSpPr>
          <p:nvPr/>
        </p:nvSpPr>
        <p:spPr>
          <a:xfrm>
            <a:off x="1713993" y="358651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"/>
                <a:ea typeface="Comfortaa Light"/>
                <a:cs typeface="Comfortaa Light"/>
                <a:sym typeface="Comfortaa Light"/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265121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3" y="678973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Awareness Triangle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08339" y="3535680"/>
            <a:ext cx="2965380" cy="2973309"/>
          </a:xfrm>
          <a:prstGeom prst="rect">
            <a:avLst/>
          </a:prstGeom>
          <a:solidFill>
            <a:schemeClr val="lt1"/>
          </a:solidFill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69" y="1968251"/>
            <a:ext cx="47812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What do I feel in my body?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What emotions do I notice?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What Thoughts are going through my mind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2554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3" y="678973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Radar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" t="1727" r="2404" b="2293"/>
          <a:stretch/>
        </p:blipFill>
        <p:spPr>
          <a:xfrm>
            <a:off x="9083040" y="3596640"/>
            <a:ext cx="2819400" cy="2834640"/>
          </a:xfrm>
          <a:prstGeom prst="rect">
            <a:avLst/>
          </a:prstGeom>
          <a:solidFill>
            <a:schemeClr val="lt1"/>
          </a:solidFill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69" y="1968251"/>
            <a:ext cx="47812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Stay present and attuned to the present moment, 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Navigate with greater clarity, focus, and insight. 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Foster a deeper connection with yourself and the world around you.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2363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5" y="78410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The Peace of Wild Things</a:t>
            </a:r>
            <a:br>
              <a:rPr lang="en-US" sz="3200" dirty="0">
                <a:solidFill>
                  <a:srgbClr val="016B65"/>
                </a:solidFill>
                <a:latin typeface=""/>
              </a:rPr>
            </a:br>
            <a:r>
              <a:rPr lang="en-US" sz="3200" dirty="0">
                <a:solidFill>
                  <a:srgbClr val="016B65"/>
                </a:solidFill>
                <a:latin typeface=""/>
              </a:rPr>
              <a:t> By: Wendell Berry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4355" y="4306027"/>
            <a:ext cx="2697259" cy="1744381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2233505" y="1924208"/>
            <a:ext cx="77249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600" b="1" i="0" u="none" strike="noStrike" dirty="0">
                <a:effectLst/>
                <a:latin typeface=""/>
              </a:rPr>
              <a:t>When despair for the world grows in me and I wake in the night at the least sound in fear of what my life and my children’s lives may be, I go and lie down where the wood drake rests in his beauty on the water, and the great heron feeds. </a:t>
            </a: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600" b="1" i="0" u="none" strike="noStrike" dirty="0">
                <a:effectLst/>
                <a:latin typeface=""/>
              </a:rPr>
              <a:t>I come into the peace of wild things who do not tax their lives with forethought of grief. I come into the presence of still water. And I feel above me the day-blind stars waiting with their light. </a:t>
            </a: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600" b="1" i="0" u="none" strike="noStrike" dirty="0">
                <a:effectLst/>
                <a:latin typeface=""/>
              </a:rPr>
              <a:t>For a time I rest in the grace of the world, and am free. </a:t>
            </a:r>
          </a:p>
          <a:p>
            <a:pPr algn="ctr" rtl="0" fontAlgn="base"/>
            <a:endParaRPr lang="en-US" b="1" i="0" u="none" strike="noStrike" dirty="0">
              <a:effectLst/>
              <a:latin typeface=""/>
            </a:endParaRPr>
          </a:p>
          <a:p>
            <a:pPr algn="ctr" rtl="0" fontAlgn="base"/>
            <a:endParaRPr lang="en-US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6885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328;p23">
            <a:extLst>
              <a:ext uri="{FF2B5EF4-FFF2-40B4-BE49-F238E27FC236}">
                <a16:creationId xmlns:a16="http://schemas.microsoft.com/office/drawing/2014/main" id="{9E22BA54-67B2-849F-5F4B-498E60CEDC8F}"/>
              </a:ext>
            </a:extLst>
          </p:cNvPr>
          <p:cNvSpPr txBox="1">
            <a:spLocks/>
          </p:cNvSpPr>
          <p:nvPr/>
        </p:nvSpPr>
        <p:spPr>
          <a:xfrm>
            <a:off x="1835700" y="2830985"/>
            <a:ext cx="8520600" cy="800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Bio-Break</a:t>
            </a:r>
          </a:p>
        </p:txBody>
      </p:sp>
    </p:spTree>
    <p:extLst>
      <p:ext uri="{BB962C8B-B14F-4D97-AF65-F5344CB8AC3E}">
        <p14:creationId xmlns:p14="http://schemas.microsoft.com/office/powerpoint/2010/main" val="132871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26;p28">
            <a:extLst>
              <a:ext uri="{FF2B5EF4-FFF2-40B4-BE49-F238E27FC236}">
                <a16:creationId xmlns:a16="http://schemas.microsoft.com/office/drawing/2014/main" id="{AFB1BB9B-AD67-244A-5327-10E46E8B9EA6}"/>
              </a:ext>
            </a:extLst>
          </p:cNvPr>
          <p:cNvSpPr txBox="1">
            <a:spLocks/>
          </p:cNvSpPr>
          <p:nvPr/>
        </p:nvSpPr>
        <p:spPr>
          <a:xfrm>
            <a:off x="3290522" y="759089"/>
            <a:ext cx="5610954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 Eating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4F1A7-B6DC-6943-F929-A1A2FD80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35743" y="1873709"/>
            <a:ext cx="4120513" cy="3110582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119006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20058C91-3964-AAE9-816C-EE718BC48718}"/>
              </a:ext>
            </a:extLst>
          </p:cNvPr>
          <p:cNvSpPr txBox="1">
            <a:spLocks/>
          </p:cNvSpPr>
          <p:nvPr/>
        </p:nvSpPr>
        <p:spPr>
          <a:xfrm>
            <a:off x="3627119" y="1319079"/>
            <a:ext cx="4937760" cy="2227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1) Continue with mindful breathing practice</a:t>
            </a:r>
            <a:br>
              <a:rPr lang="en-US" sz="2400" dirty="0">
                <a:latin typeface=""/>
              </a:rPr>
            </a:br>
            <a:br>
              <a:rPr lang="en-US" sz="2400" dirty="0">
                <a:latin typeface=""/>
              </a:rPr>
            </a:br>
            <a:r>
              <a:rPr lang="en-US" sz="2400" dirty="0">
                <a:latin typeface=""/>
              </a:rPr>
              <a:t>2) Reread “ The Peace of the Wild Things”</a:t>
            </a:r>
            <a:br>
              <a:rPr lang="en-US" sz="2400" dirty="0">
                <a:latin typeface=""/>
              </a:rPr>
            </a:br>
            <a:br>
              <a:rPr lang="en-US" sz="2400" dirty="0">
                <a:latin typeface=""/>
              </a:rPr>
            </a:br>
            <a:r>
              <a:rPr lang="en-US" sz="2400" dirty="0">
                <a:latin typeface=""/>
              </a:rPr>
              <a:t>3) Practice Mindful eating 3 times</a:t>
            </a:r>
            <a:br>
              <a:rPr lang="en-US" sz="2400" dirty="0">
                <a:latin typeface=""/>
              </a:rPr>
            </a:br>
            <a:br>
              <a:rPr lang="en-US" sz="2400" dirty="0">
                <a:latin typeface=""/>
              </a:rPr>
            </a:br>
            <a:r>
              <a:rPr lang="en-US" sz="2400" dirty="0">
                <a:latin typeface=""/>
              </a:rPr>
              <a:t>4) Practice Mindful Walking 3 times</a:t>
            </a:r>
            <a:br>
              <a:rPr lang="en-US" sz="2400" dirty="0">
                <a:latin typeface=""/>
              </a:rPr>
            </a:br>
            <a:br>
              <a:rPr lang="en-US" sz="2400" dirty="0">
                <a:latin typeface=""/>
              </a:rPr>
            </a:br>
            <a:r>
              <a:rPr lang="en-US" sz="2400" dirty="0">
                <a:latin typeface=""/>
              </a:rPr>
              <a:t>5) Complete “Noticing my Thoughts (Positive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50DCCFAE-692C-70EF-BE12-6987F43F7365}"/>
              </a:ext>
            </a:extLst>
          </p:cNvPr>
          <p:cNvSpPr txBox="1">
            <a:spLocks/>
          </p:cNvSpPr>
          <p:nvPr/>
        </p:nvSpPr>
        <p:spPr>
          <a:xfrm>
            <a:off x="2450849" y="613311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3043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5" name="Google Shape;630;p26">
            <a:extLst>
              <a:ext uri="{FF2B5EF4-FFF2-40B4-BE49-F238E27FC236}">
                <a16:creationId xmlns:a16="http://schemas.microsoft.com/office/drawing/2014/main" id="{20058C91-3964-AAE9-816C-EE718BC48718}"/>
              </a:ext>
            </a:extLst>
          </p:cNvPr>
          <p:cNvSpPr txBox="1">
            <a:spLocks/>
          </p:cNvSpPr>
          <p:nvPr/>
        </p:nvSpPr>
        <p:spPr>
          <a:xfrm>
            <a:off x="3627119" y="2315054"/>
            <a:ext cx="4937760" cy="2227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Have 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  <a:hlinkClick r:id="rId3"/>
              </a:rPr>
              <a:t>engage@copperbeechinstitute.org</a:t>
            </a:r>
            <a:endParaRPr lang="en-US" sz="2400" dirty="0">
              <a:latin typeface="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"/>
              </a:rPr>
              <a:t>Copper Beech Institute</a:t>
            </a:r>
          </a:p>
        </p:txBody>
      </p:sp>
      <p:sp>
        <p:nvSpPr>
          <p:cNvPr id="6" name="Google Shape;704;p26">
            <a:extLst>
              <a:ext uri="{FF2B5EF4-FFF2-40B4-BE49-F238E27FC236}">
                <a16:creationId xmlns:a16="http://schemas.microsoft.com/office/drawing/2014/main" id="{50DCCFAE-692C-70EF-BE12-6987F43F7365}"/>
              </a:ext>
            </a:extLst>
          </p:cNvPr>
          <p:cNvSpPr txBox="1">
            <a:spLocks/>
          </p:cNvSpPr>
          <p:nvPr/>
        </p:nvSpPr>
        <p:spPr>
          <a:xfrm>
            <a:off x="2450849" y="1346211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016B65"/>
                </a:solidFill>
                <a:latin typeface=""/>
              </a:rPr>
              <a:t>Thank You!</a:t>
            </a:r>
          </a:p>
        </p:txBody>
      </p:sp>
      <p:pic>
        <p:nvPicPr>
          <p:cNvPr id="8" name="Picture 7" descr="A person laughing with his hands folded&#10;&#10;Description automatically generated">
            <a:extLst>
              <a:ext uri="{FF2B5EF4-FFF2-40B4-BE49-F238E27FC236}">
                <a16:creationId xmlns:a16="http://schemas.microsoft.com/office/drawing/2014/main" id="{C30120AC-105E-5B3E-E914-4125B8D2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1" y="2419291"/>
            <a:ext cx="2884500" cy="3903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680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Class Flow</a:t>
            </a:r>
          </a:p>
        </p:txBody>
      </p:sp>
      <p:sp>
        <p:nvSpPr>
          <p:cNvPr id="11" name="Google Shape;602;p25">
            <a:extLst>
              <a:ext uri="{FF2B5EF4-FFF2-40B4-BE49-F238E27FC236}">
                <a16:creationId xmlns:a16="http://schemas.microsoft.com/office/drawing/2014/main" id="{453E67DA-F44A-38BE-81E2-E49F1F858577}"/>
              </a:ext>
            </a:extLst>
          </p:cNvPr>
          <p:cNvSpPr txBox="1">
            <a:spLocks/>
          </p:cNvSpPr>
          <p:nvPr/>
        </p:nvSpPr>
        <p:spPr>
          <a:xfrm>
            <a:off x="1901748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01</a:t>
            </a:r>
          </a:p>
        </p:txBody>
      </p:sp>
      <p:sp>
        <p:nvSpPr>
          <p:cNvPr id="12" name="Google Shape;603;p25">
            <a:extLst>
              <a:ext uri="{FF2B5EF4-FFF2-40B4-BE49-F238E27FC236}">
                <a16:creationId xmlns:a16="http://schemas.microsoft.com/office/drawing/2014/main" id="{95303A70-4BC7-ED29-0FFC-DD6961550A65}"/>
              </a:ext>
            </a:extLst>
          </p:cNvPr>
          <p:cNvSpPr txBox="1">
            <a:spLocks/>
          </p:cNvSpPr>
          <p:nvPr/>
        </p:nvSpPr>
        <p:spPr>
          <a:xfrm>
            <a:off x="4502052" y="229365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02</a:t>
            </a:r>
          </a:p>
        </p:txBody>
      </p:sp>
      <p:sp>
        <p:nvSpPr>
          <p:cNvPr id="13" name="Google Shape;604;p25">
            <a:extLst>
              <a:ext uri="{FF2B5EF4-FFF2-40B4-BE49-F238E27FC236}">
                <a16:creationId xmlns:a16="http://schemas.microsoft.com/office/drawing/2014/main" id="{08AC9B94-D4A4-FB42-E1C5-2F5EC57DE589}"/>
              </a:ext>
            </a:extLst>
          </p:cNvPr>
          <p:cNvSpPr txBox="1">
            <a:spLocks/>
          </p:cNvSpPr>
          <p:nvPr/>
        </p:nvSpPr>
        <p:spPr>
          <a:xfrm>
            <a:off x="6908996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03</a:t>
            </a:r>
          </a:p>
        </p:txBody>
      </p:sp>
      <p:sp>
        <p:nvSpPr>
          <p:cNvPr id="14" name="Google Shape;605;p25">
            <a:extLst>
              <a:ext uri="{FF2B5EF4-FFF2-40B4-BE49-F238E27FC236}">
                <a16:creationId xmlns:a16="http://schemas.microsoft.com/office/drawing/2014/main" id="{D35961B0-A1A3-5510-91F6-70A7AB6E624A}"/>
              </a:ext>
            </a:extLst>
          </p:cNvPr>
          <p:cNvSpPr txBox="1">
            <a:spLocks/>
          </p:cNvSpPr>
          <p:nvPr/>
        </p:nvSpPr>
        <p:spPr>
          <a:xfrm>
            <a:off x="9809602" y="2290264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dirty="0">
                <a:latin typeface=""/>
              </a:rPr>
              <a:t>04</a:t>
            </a:r>
          </a:p>
        </p:txBody>
      </p:sp>
      <p:grpSp>
        <p:nvGrpSpPr>
          <p:cNvPr id="15" name="Google Shape;610;p25">
            <a:extLst>
              <a:ext uri="{FF2B5EF4-FFF2-40B4-BE49-F238E27FC236}">
                <a16:creationId xmlns:a16="http://schemas.microsoft.com/office/drawing/2014/main" id="{6331394E-7BDE-B818-DF6C-7F8C2DF0C7E4}"/>
              </a:ext>
            </a:extLst>
          </p:cNvPr>
          <p:cNvGrpSpPr/>
          <p:nvPr/>
        </p:nvGrpSpPr>
        <p:grpSpPr>
          <a:xfrm>
            <a:off x="2261307" y="3140392"/>
            <a:ext cx="218918" cy="577215"/>
            <a:chOff x="3270375" y="3436275"/>
            <a:chExt cx="218918" cy="577215"/>
          </a:xfrm>
        </p:grpSpPr>
        <p:sp>
          <p:nvSpPr>
            <p:cNvPr id="16" name="Google Shape;611;p25">
              <a:extLst>
                <a:ext uri="{FF2B5EF4-FFF2-40B4-BE49-F238E27FC236}">
                  <a16:creationId xmlns:a16="http://schemas.microsoft.com/office/drawing/2014/main" id="{5F05FDA0-3036-8911-0D60-D4819EB7FE85}"/>
                </a:ext>
              </a:extLst>
            </p:cNvPr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25">
              <a:extLst>
                <a:ext uri="{FF2B5EF4-FFF2-40B4-BE49-F238E27FC236}">
                  <a16:creationId xmlns:a16="http://schemas.microsoft.com/office/drawing/2014/main" id="{82C28987-A511-A42E-0104-9B8A29DA2B6E}"/>
                </a:ext>
              </a:extLst>
            </p:cNvPr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613;p25">
            <a:extLst>
              <a:ext uri="{FF2B5EF4-FFF2-40B4-BE49-F238E27FC236}">
                <a16:creationId xmlns:a16="http://schemas.microsoft.com/office/drawing/2014/main" id="{EFE7D61A-1CED-BDB5-ED41-49A740E4707A}"/>
              </a:ext>
            </a:extLst>
          </p:cNvPr>
          <p:cNvGrpSpPr/>
          <p:nvPr/>
        </p:nvGrpSpPr>
        <p:grpSpPr>
          <a:xfrm>
            <a:off x="4887169" y="3339495"/>
            <a:ext cx="167058" cy="468473"/>
            <a:chOff x="3593968" y="3125480"/>
            <a:chExt cx="167058" cy="468473"/>
          </a:xfrm>
        </p:grpSpPr>
        <p:sp>
          <p:nvSpPr>
            <p:cNvPr id="19" name="Google Shape;614;p25">
              <a:extLst>
                <a:ext uri="{FF2B5EF4-FFF2-40B4-BE49-F238E27FC236}">
                  <a16:creationId xmlns:a16="http://schemas.microsoft.com/office/drawing/2014/main" id="{9E315041-277E-523E-5F23-327154D5ACDA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;p25">
              <a:extLst>
                <a:ext uri="{FF2B5EF4-FFF2-40B4-BE49-F238E27FC236}">
                  <a16:creationId xmlns:a16="http://schemas.microsoft.com/office/drawing/2014/main" id="{0DA5B0DB-EAA6-2280-7AAB-251531433484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16;p25">
            <a:extLst>
              <a:ext uri="{FF2B5EF4-FFF2-40B4-BE49-F238E27FC236}">
                <a16:creationId xmlns:a16="http://schemas.microsoft.com/office/drawing/2014/main" id="{4885F7E6-373F-ED25-CFED-73D9594EA8AA}"/>
              </a:ext>
            </a:extLst>
          </p:cNvPr>
          <p:cNvGrpSpPr/>
          <p:nvPr/>
        </p:nvGrpSpPr>
        <p:grpSpPr>
          <a:xfrm>
            <a:off x="10161542" y="3172775"/>
            <a:ext cx="233161" cy="539699"/>
            <a:chOff x="5349941" y="3093980"/>
            <a:chExt cx="233161" cy="539699"/>
          </a:xfrm>
        </p:grpSpPr>
        <p:sp>
          <p:nvSpPr>
            <p:cNvPr id="22" name="Google Shape;617;p25">
              <a:extLst>
                <a:ext uri="{FF2B5EF4-FFF2-40B4-BE49-F238E27FC236}">
                  <a16:creationId xmlns:a16="http://schemas.microsoft.com/office/drawing/2014/main" id="{B73C0885-3D4E-1455-9ADE-43C2B6D68239}"/>
                </a:ext>
              </a:extLst>
            </p:cNvPr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16B65"/>
                </a:solidFill>
              </a:endParaRPr>
            </a:p>
          </p:txBody>
        </p:sp>
        <p:sp>
          <p:nvSpPr>
            <p:cNvPr id="23" name="Google Shape;618;p25">
              <a:extLst>
                <a:ext uri="{FF2B5EF4-FFF2-40B4-BE49-F238E27FC236}">
                  <a16:creationId xmlns:a16="http://schemas.microsoft.com/office/drawing/2014/main" id="{37624FD7-814E-FE93-82F5-AFE5E1B70A37}"/>
                </a:ext>
              </a:extLst>
            </p:cNvPr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16B65"/>
                </a:solidFill>
              </a:endParaRPr>
            </a:p>
          </p:txBody>
        </p:sp>
      </p:grpSp>
      <p:sp>
        <p:nvSpPr>
          <p:cNvPr id="27" name="Google Shape;622;p25">
            <a:extLst>
              <a:ext uri="{FF2B5EF4-FFF2-40B4-BE49-F238E27FC236}">
                <a16:creationId xmlns:a16="http://schemas.microsoft.com/office/drawing/2014/main" id="{084EDDC2-2D5F-DA31-48FD-87ABD0A8DA08}"/>
              </a:ext>
            </a:extLst>
          </p:cNvPr>
          <p:cNvSpPr txBox="1">
            <a:spLocks/>
          </p:cNvSpPr>
          <p:nvPr/>
        </p:nvSpPr>
        <p:spPr>
          <a:xfrm>
            <a:off x="1539414" y="3824164"/>
            <a:ext cx="222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Check-in and Recap</a:t>
            </a:r>
          </a:p>
        </p:txBody>
      </p:sp>
      <p:sp>
        <p:nvSpPr>
          <p:cNvPr id="28" name="Google Shape;623;p25">
            <a:extLst>
              <a:ext uri="{FF2B5EF4-FFF2-40B4-BE49-F238E27FC236}">
                <a16:creationId xmlns:a16="http://schemas.microsoft.com/office/drawing/2014/main" id="{599731F6-4FAA-E374-1D6F-E3DBA5FBE04C}"/>
              </a:ext>
            </a:extLst>
          </p:cNvPr>
          <p:cNvSpPr txBox="1">
            <a:spLocks/>
          </p:cNvSpPr>
          <p:nvPr/>
        </p:nvSpPr>
        <p:spPr>
          <a:xfrm>
            <a:off x="4223698" y="3824164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Mini Lesson</a:t>
            </a:r>
          </a:p>
        </p:txBody>
      </p:sp>
      <p:sp>
        <p:nvSpPr>
          <p:cNvPr id="29" name="Google Shape;624;p25">
            <a:extLst>
              <a:ext uri="{FF2B5EF4-FFF2-40B4-BE49-F238E27FC236}">
                <a16:creationId xmlns:a16="http://schemas.microsoft.com/office/drawing/2014/main" id="{29911A99-2C6C-9069-CA53-BAAD9D5F8F44}"/>
              </a:ext>
            </a:extLst>
          </p:cNvPr>
          <p:cNvSpPr txBox="1">
            <a:spLocks/>
          </p:cNvSpPr>
          <p:nvPr/>
        </p:nvSpPr>
        <p:spPr>
          <a:xfrm>
            <a:off x="6174182" y="3824164"/>
            <a:ext cx="275179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Mindfulness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Practice</a:t>
            </a:r>
          </a:p>
        </p:txBody>
      </p:sp>
      <p:sp>
        <p:nvSpPr>
          <p:cNvPr id="30" name="Google Shape;625;p25">
            <a:extLst>
              <a:ext uri="{FF2B5EF4-FFF2-40B4-BE49-F238E27FC236}">
                <a16:creationId xmlns:a16="http://schemas.microsoft.com/office/drawing/2014/main" id="{56B151CD-3764-8E9B-AE59-B36957A96265}"/>
              </a:ext>
            </a:extLst>
          </p:cNvPr>
          <p:cNvSpPr txBox="1">
            <a:spLocks/>
          </p:cNvSpPr>
          <p:nvPr/>
        </p:nvSpPr>
        <p:spPr>
          <a:xfrm>
            <a:off x="8803685" y="3807968"/>
            <a:ext cx="263405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Prep for next week / QA</a:t>
            </a:r>
          </a:p>
        </p:txBody>
      </p:sp>
      <p:grpSp>
        <p:nvGrpSpPr>
          <p:cNvPr id="31" name="Google Shape;613;p25">
            <a:extLst>
              <a:ext uri="{FF2B5EF4-FFF2-40B4-BE49-F238E27FC236}">
                <a16:creationId xmlns:a16="http://schemas.microsoft.com/office/drawing/2014/main" id="{FEA079ED-DE8A-59FF-0A76-72D69AFAACA7}"/>
              </a:ext>
            </a:extLst>
          </p:cNvPr>
          <p:cNvGrpSpPr/>
          <p:nvPr/>
        </p:nvGrpSpPr>
        <p:grpSpPr>
          <a:xfrm>
            <a:off x="7294113" y="3367101"/>
            <a:ext cx="167058" cy="468473"/>
            <a:chOff x="3593968" y="3125480"/>
            <a:chExt cx="167058" cy="468473"/>
          </a:xfrm>
        </p:grpSpPr>
        <p:sp>
          <p:nvSpPr>
            <p:cNvPr id="32" name="Google Shape;614;p25">
              <a:extLst>
                <a:ext uri="{FF2B5EF4-FFF2-40B4-BE49-F238E27FC236}">
                  <a16:creationId xmlns:a16="http://schemas.microsoft.com/office/drawing/2014/main" id="{911D16D4-5662-1863-C658-D4837A28A1CC}"/>
                </a:ext>
              </a:extLst>
            </p:cNvPr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01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5;p25">
              <a:extLst>
                <a:ext uri="{FF2B5EF4-FFF2-40B4-BE49-F238E27FC236}">
                  <a16:creationId xmlns:a16="http://schemas.microsoft.com/office/drawing/2014/main" id="{35724E5B-A3D1-F684-60DD-4C55FA2E81FA}"/>
                </a:ext>
              </a:extLst>
            </p:cNvPr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970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F1CE8BC3-F55C-F707-753F-DE6C5B0F6C1E}"/>
              </a:ext>
            </a:extLst>
          </p:cNvPr>
          <p:cNvSpPr txBox="1">
            <a:spLocks/>
          </p:cNvSpPr>
          <p:nvPr/>
        </p:nvSpPr>
        <p:spPr>
          <a:xfrm>
            <a:off x="2450849" y="498247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Check-In</a:t>
            </a:r>
          </a:p>
        </p:txBody>
      </p:sp>
      <p:sp>
        <p:nvSpPr>
          <p:cNvPr id="29" name="Google Shape;624;p25">
            <a:extLst>
              <a:ext uri="{FF2B5EF4-FFF2-40B4-BE49-F238E27FC236}">
                <a16:creationId xmlns:a16="http://schemas.microsoft.com/office/drawing/2014/main" id="{29911A99-2C6C-9069-CA53-BAAD9D5F8F44}"/>
              </a:ext>
            </a:extLst>
          </p:cNvPr>
          <p:cNvSpPr txBox="1">
            <a:spLocks/>
          </p:cNvSpPr>
          <p:nvPr/>
        </p:nvSpPr>
        <p:spPr>
          <a:xfrm>
            <a:off x="3088430" y="1600678"/>
            <a:ext cx="6015137" cy="2986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"/>
              </a:rPr>
              <a:t>Internal Weather Forecast</a:t>
            </a: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  <a:p>
            <a:pPr marL="0" indent="0" algn="ctr">
              <a:buNone/>
            </a:pPr>
            <a:r>
              <a:rPr lang="en-US" sz="2800" dirty="0">
                <a:latin typeface=""/>
              </a:rPr>
              <a:t>Any moments you caught yourself being mindful</a:t>
            </a: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  <a:p>
            <a:pPr marL="0" indent="0" algn="ctr">
              <a:buNone/>
            </a:pPr>
            <a:r>
              <a:rPr lang="en-US" sz="2800" dirty="0">
                <a:latin typeface=""/>
              </a:rPr>
              <a:t>Something that brought you joy</a:t>
            </a:r>
          </a:p>
          <a:p>
            <a:pPr marL="0" indent="0" algn="ctr">
              <a:buNone/>
            </a:pPr>
            <a:endParaRPr lang="en-US" sz="280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998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0E3FF-73FF-A29C-0FCE-1362EE2FC849}"/>
              </a:ext>
            </a:extLst>
          </p:cNvPr>
          <p:cNvSpPr txBox="1"/>
          <p:nvPr/>
        </p:nvSpPr>
        <p:spPr>
          <a:xfrm>
            <a:off x="3797690" y="388761"/>
            <a:ext cx="4596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400" b="0" i="0" u="none" strike="noStrike" kern="0" cap="none" spc="0" normalizeH="0" baseline="0" noProof="0" dirty="0">
                <a:ln>
                  <a:noFill/>
                </a:ln>
                <a:solidFill>
                  <a:srgbClr val="016B65"/>
                </a:solidFill>
                <a:effectLst/>
                <a:uLnTx/>
                <a:uFillTx/>
                <a:latin typeface=""/>
                <a:sym typeface="Permanent Marker"/>
              </a:rPr>
              <a:t>Mindful Breathing</a:t>
            </a:r>
            <a:endParaRPr lang="en-US" sz="4400" dirty="0">
              <a:solidFill>
                <a:srgbClr val="016B65"/>
              </a:solidFill>
              <a:latin typeface=""/>
            </a:endParaRPr>
          </a:p>
        </p:txBody>
      </p:sp>
      <p:pic>
        <p:nvPicPr>
          <p:cNvPr id="9" name="Picture 8" descr="A picture containing clipart, drawing, cartoon, illustration&#10;&#10;Description automatically generated">
            <a:extLst>
              <a:ext uri="{FF2B5EF4-FFF2-40B4-BE49-F238E27FC236}">
                <a16:creationId xmlns:a16="http://schemas.microsoft.com/office/drawing/2014/main" id="{B886A1CC-F408-F799-DDEF-D386447DE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52340" y="1477170"/>
            <a:ext cx="3487320" cy="3632626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273181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593;p24">
            <a:extLst>
              <a:ext uri="{FF2B5EF4-FFF2-40B4-BE49-F238E27FC236}">
                <a16:creationId xmlns:a16="http://schemas.microsoft.com/office/drawing/2014/main" id="{1339CF2B-99ED-DCC3-0BC3-A3AA894DBF57}"/>
              </a:ext>
            </a:extLst>
          </p:cNvPr>
          <p:cNvSpPr txBox="1">
            <a:spLocks/>
          </p:cNvSpPr>
          <p:nvPr/>
        </p:nvSpPr>
        <p:spPr>
          <a:xfrm>
            <a:off x="2450848" y="31194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16B65"/>
                </a:solidFill>
                <a:latin typeface=""/>
              </a:rPr>
              <a:t>Mindfulness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9504-F2A6-2A0F-32CF-1F314312AD1D}"/>
              </a:ext>
            </a:extLst>
          </p:cNvPr>
          <p:cNvSpPr txBox="1">
            <a:spLocks/>
          </p:cNvSpPr>
          <p:nvPr/>
        </p:nvSpPr>
        <p:spPr>
          <a:xfrm>
            <a:off x="1407021" y="1398358"/>
            <a:ext cx="9377955" cy="3274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A particular type of awareness that arises through paying attention to the moment, on purpose and non-judgmentally </a:t>
            </a:r>
          </a:p>
          <a:p>
            <a:pPr marL="0" indent="0" algn="ctr">
              <a:buNone/>
            </a:pPr>
            <a:endParaRPr lang="en-US" dirty="0"/>
          </a:p>
          <a:p>
            <a:pPr marL="165100" indent="0" algn="ctr">
              <a:buFont typeface="Arial" panose="020B0604020202020204" pitchFamily="34" charset="0"/>
              <a:buNone/>
            </a:pPr>
            <a:r>
              <a:rPr lang="en-US" dirty="0">
                <a:latin typeface=""/>
              </a:rPr>
              <a:t>...more simply, practicing mindfulness is learning to notice our experiences in the moment with intention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165100" indent="0">
              <a:buFont typeface="Arial" panose="020B0604020202020204" pitchFamily="34" charset="0"/>
              <a:buNone/>
            </a:pPr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16510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6CF3F-4FC3-BD4B-E82B-2C5154AF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742" y="4994407"/>
            <a:ext cx="2849146" cy="15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7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514D-0974-2BEB-E419-B85DD5CC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01" y="1205864"/>
            <a:ext cx="6152198" cy="385342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</p:spTree>
    <p:extLst>
      <p:ext uri="{BB962C8B-B14F-4D97-AF65-F5344CB8AC3E}">
        <p14:creationId xmlns:p14="http://schemas.microsoft.com/office/powerpoint/2010/main" val="398879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2" y="215798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The Parking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01507" y="2376387"/>
            <a:ext cx="2651116" cy="3614130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705369" y="1158425"/>
            <a:ext cx="47812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600" b="1" i="0" u="none" strike="noStrike" dirty="0">
                <a:effectLst/>
                <a:latin typeface=""/>
              </a:rPr>
              <a:t>Engage your senses:  Try to immerse yourself fully in the experience.  See the colors, shapes, and details. Hear the sounds, smell the scents, and feel the sensations associated with the scene.</a:t>
            </a: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600" b="1" i="0" u="none" strike="noStrike" dirty="0">
                <a:effectLst/>
                <a:latin typeface=""/>
              </a:rPr>
              <a:t>Personalize: Infuse the scene with elements from your personal life making it more meaningful and relevant to your own journey.</a:t>
            </a: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1600" b="1" i="0" u="none" strike="noStrike" dirty="0">
              <a:effectLst/>
              <a:latin typeface=""/>
            </a:endParaRPr>
          </a:p>
          <a:p>
            <a:pPr algn="ctr" rtl="0" fontAlgn="base"/>
            <a:r>
              <a:rPr lang="en-US" sz="1600" b="1" i="0" u="none" strike="noStrike" dirty="0">
                <a:effectLst/>
                <a:latin typeface=""/>
              </a:rPr>
              <a:t>Embrace the emotions: Let your emotions arise naturally as you immerse yourself in the scene. Embrace these emotions and let them deepen your connection to the experience.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2427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514D-0974-2BEB-E419-B85DD5CC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69283" y="1693544"/>
            <a:ext cx="3853429" cy="3853429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1445F-A1A3-9351-ECCC-989463478174}"/>
              </a:ext>
            </a:extLst>
          </p:cNvPr>
          <p:cNvSpPr txBox="1"/>
          <p:nvPr/>
        </p:nvSpPr>
        <p:spPr>
          <a:xfrm>
            <a:off x="4169283" y="723345"/>
            <a:ext cx="36499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400" dirty="0">
                <a:solidFill>
                  <a:srgbClr val="016B65"/>
                </a:solidFill>
                <a:latin typeface=""/>
              </a:rPr>
              <a:t>Monkey Mind</a:t>
            </a:r>
            <a:endParaRPr lang="en-US" sz="4400" dirty="0">
              <a:solidFill>
                <a:srgbClr val="016B65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4846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9646B865-116F-61FD-B5FE-CA036B7D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103" y="5747731"/>
            <a:ext cx="1287793" cy="957341"/>
          </a:xfrm>
          <a:prstGeom prst="rect">
            <a:avLst/>
          </a:prstGeom>
        </p:spPr>
      </p:pic>
      <p:sp>
        <p:nvSpPr>
          <p:cNvPr id="2" name="Google Shape;704;p26">
            <a:extLst>
              <a:ext uri="{FF2B5EF4-FFF2-40B4-BE49-F238E27FC236}">
                <a16:creationId xmlns:a16="http://schemas.microsoft.com/office/drawing/2014/main" id="{DDC15928-2979-C4D6-D2C6-5BAC03321613}"/>
              </a:ext>
            </a:extLst>
          </p:cNvPr>
          <p:cNvSpPr txBox="1">
            <a:spLocks/>
          </p:cNvSpPr>
          <p:nvPr/>
        </p:nvSpPr>
        <p:spPr>
          <a:xfrm>
            <a:off x="2233504" y="1287025"/>
            <a:ext cx="772498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rgbClr val="016B65"/>
                </a:solidFill>
                <a:latin typeface=""/>
              </a:rPr>
              <a:t>Autopilot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1B97F-79BF-5D86-F6C0-74EF81C4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61961" y="3922973"/>
            <a:ext cx="3809654" cy="1943114"/>
          </a:xfrm>
          <a:prstGeom prst="rect">
            <a:avLst/>
          </a:prstGeom>
          <a:ln w="38100">
            <a:solidFill>
              <a:srgbClr val="016B6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01C3F-204E-1B05-600F-1577E89EE95A}"/>
              </a:ext>
            </a:extLst>
          </p:cNvPr>
          <p:cNvSpPr txBox="1"/>
          <p:nvPr/>
        </p:nvSpPr>
        <p:spPr>
          <a:xfrm>
            <a:off x="3094743" y="2535529"/>
            <a:ext cx="6002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000" b="1" i="0" u="none" strike="noStrike" dirty="0">
                <a:effectLst/>
                <a:latin typeface=""/>
              </a:rPr>
              <a:t>Happening automatically or doing something automatically, without having to think about what you are doing; not being fully aware</a:t>
            </a: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  <a:p>
            <a:pPr algn="ctr" rtl="0" fontAlgn="base"/>
            <a:endParaRPr lang="en-US" sz="2000" b="1" i="0" u="none" strike="noStrike" dirty="0">
              <a:effectLst/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0821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71569B0-B463-CE4C-B83D-C00777A4EBE7}" vid="{A3EF2AFB-47D0-DC44-A50A-628FDF0113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7199AA6A45C459D23AC2D287E07A1" ma:contentTypeVersion="18" ma:contentTypeDescription="Create a new document." ma:contentTypeScope="" ma:versionID="acbc70dd7cd213760643ac5a56de567b">
  <xsd:schema xmlns:xsd="http://www.w3.org/2001/XMLSchema" xmlns:xs="http://www.w3.org/2001/XMLSchema" xmlns:p="http://schemas.microsoft.com/office/2006/metadata/properties" xmlns:ns2="e8122c74-594c-491e-9ba5-6392fd1ae5e1" xmlns:ns3="88ad209c-f5ac-486d-ac97-5dd1ac558c1c" targetNamespace="http://schemas.microsoft.com/office/2006/metadata/properties" ma:root="true" ma:fieldsID="ad37e27e295db61dbd4a1fe6f2124804" ns2:_="" ns3:_="">
    <xsd:import namespace="e8122c74-594c-491e-9ba5-6392fd1ae5e1"/>
    <xsd:import namespace="88ad209c-f5ac-486d-ac97-5dd1ac558c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22c74-594c-491e-9ba5-6392fd1ae5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34e487-6eb7-4c93-b290-8529b6be09fe}" ma:internalName="TaxCatchAll" ma:showField="CatchAllData" ma:web="e8122c74-594c-491e-9ba5-6392fd1ae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d209c-f5ac-486d-ac97-5dd1ac558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98e29cd-7439-4269-99a9-ff50e03ed8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ad209c-f5ac-486d-ac97-5dd1ac558c1c">
      <Terms xmlns="http://schemas.microsoft.com/office/infopath/2007/PartnerControls"/>
    </lcf76f155ced4ddcb4097134ff3c332f>
    <TaxCatchAll xmlns="e8122c74-594c-491e-9ba5-6392fd1ae5e1" xsi:nil="true"/>
    <SharedWithUsers xmlns="e8122c74-594c-491e-9ba5-6392fd1ae5e1">
      <UserInfo>
        <DisplayName/>
        <AccountId xsi:nil="true"/>
        <AccountType/>
      </UserInfo>
    </SharedWithUsers>
    <MediaLengthInSeconds xmlns="88ad209c-f5ac-486d-ac97-5dd1ac558c1c" xsi:nil="true"/>
  </documentManagement>
</p:properties>
</file>

<file path=customXml/itemProps1.xml><?xml version="1.0" encoding="utf-8"?>
<ds:datastoreItem xmlns:ds="http://schemas.openxmlformats.org/officeDocument/2006/customXml" ds:itemID="{AF953E0F-DCA1-45F7-9917-A56129B0CF29}"/>
</file>

<file path=customXml/itemProps2.xml><?xml version="1.0" encoding="utf-8"?>
<ds:datastoreItem xmlns:ds="http://schemas.openxmlformats.org/officeDocument/2006/customXml" ds:itemID="{8F7DD714-1CAC-49E7-A72C-05216687A30C}"/>
</file>

<file path=customXml/itemProps3.xml><?xml version="1.0" encoding="utf-8"?>
<ds:datastoreItem xmlns:ds="http://schemas.openxmlformats.org/officeDocument/2006/customXml" ds:itemID="{1A6A106F-85FA-4004-A319-4411892B5D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442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Thompson</dc:creator>
  <cp:lastModifiedBy>Brian Thompson</cp:lastModifiedBy>
  <cp:revision>5</cp:revision>
  <dcterms:created xsi:type="dcterms:W3CDTF">2024-06-04T19:58:10Z</dcterms:created>
  <dcterms:modified xsi:type="dcterms:W3CDTF">2024-06-17T16:37:15Z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0x0101006117199AA6A45C459D23AC2D287E07A1</vt:lpwstr>
  </property>
  <property fmtid="{D5CDD505-2E9C-101B-9397-08002B2CF9AE}" pid="3" name="Order">
    <vt:r8>62200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