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72" r:id="rId19"/>
    <p:sldId id="281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/>
    <p:restoredTop sz="94906"/>
  </p:normalViewPr>
  <p:slideViewPr>
    <p:cSldViewPr snapToGrid="0">
      <p:cViewPr varScale="1">
        <p:scale>
          <a:sx n="84" d="100"/>
          <a:sy n="84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6F35-A21C-7442-8277-9D6C05C75BB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D4C4-7059-0142-A618-48412E52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.maricopa.edu/scgb/chapter/coping-with-loss/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copperbeechinstitute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queciaana.blogspot.com/2010_02_01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328;p23">
            <a:extLst>
              <a:ext uri="{FF2B5EF4-FFF2-40B4-BE49-F238E27FC236}">
                <a16:creationId xmlns:a16="http://schemas.microsoft.com/office/drawing/2014/main" id="{9E22BA54-67B2-849F-5F4B-498E60CEDC8F}"/>
              </a:ext>
            </a:extLst>
          </p:cNvPr>
          <p:cNvSpPr txBox="1">
            <a:spLocks/>
          </p:cNvSpPr>
          <p:nvPr/>
        </p:nvSpPr>
        <p:spPr>
          <a:xfrm>
            <a:off x="1835700" y="2830985"/>
            <a:ext cx="8520600" cy="800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Mindfulness 101</a:t>
            </a:r>
          </a:p>
        </p:txBody>
      </p:sp>
      <p:sp>
        <p:nvSpPr>
          <p:cNvPr id="4" name="Google Shape;329;p23">
            <a:extLst>
              <a:ext uri="{FF2B5EF4-FFF2-40B4-BE49-F238E27FC236}">
                <a16:creationId xmlns:a16="http://schemas.microsoft.com/office/drawing/2014/main" id="{8C9C95B6-A728-C26B-0123-301A71F9A896}"/>
              </a:ext>
            </a:extLst>
          </p:cNvPr>
          <p:cNvSpPr txBox="1">
            <a:spLocks/>
          </p:cNvSpPr>
          <p:nvPr/>
        </p:nvSpPr>
        <p:spPr>
          <a:xfrm>
            <a:off x="1713993" y="358651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"/>
                <a:ea typeface="Comfortaa Light"/>
                <a:cs typeface="Comfortaa Light"/>
                <a:sym typeface="Comfortaa Light"/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265121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2" name="Picture 1" descr="A cartoon monkey from vines&#10;&#10;Description automatically generated with low confidence">
            <a:extLst>
              <a:ext uri="{FF2B5EF4-FFF2-40B4-BE49-F238E27FC236}">
                <a16:creationId xmlns:a16="http://schemas.microsoft.com/office/drawing/2014/main" id="{88F0020E-791E-1B3E-0026-D8EDA967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140" y="1037563"/>
            <a:ext cx="4543718" cy="4543718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1C1B1-9E13-4A9C-71D4-A343622202B0}"/>
              </a:ext>
            </a:extLst>
          </p:cNvPr>
          <p:cNvSpPr txBox="1"/>
          <p:nvPr/>
        </p:nvSpPr>
        <p:spPr>
          <a:xfrm>
            <a:off x="3672289" y="81938"/>
            <a:ext cx="484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solidFill>
                  <a:srgbClr val="016B65"/>
                </a:solidFill>
                <a:latin typeface=""/>
              </a:rPr>
              <a:t>Monkey Mind</a:t>
            </a:r>
            <a:endParaRPr lang="en-US" sz="4400" dirty="0">
              <a:solidFill>
                <a:srgbClr val="016B65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1253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1339CF2B-99ED-DCC3-0BC3-A3AA894DBF57}"/>
              </a:ext>
            </a:extLst>
          </p:cNvPr>
          <p:cNvSpPr txBox="1">
            <a:spLocks/>
          </p:cNvSpPr>
          <p:nvPr/>
        </p:nvSpPr>
        <p:spPr>
          <a:xfrm>
            <a:off x="2450848" y="31194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9504-F2A6-2A0F-32CF-1F314312AD1D}"/>
              </a:ext>
            </a:extLst>
          </p:cNvPr>
          <p:cNvSpPr txBox="1">
            <a:spLocks/>
          </p:cNvSpPr>
          <p:nvPr/>
        </p:nvSpPr>
        <p:spPr>
          <a:xfrm>
            <a:off x="1407021" y="1398358"/>
            <a:ext cx="9377955" cy="3274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A particular type of awareness that arises through paying attention to the moment, on purpose and non-judgmentally </a:t>
            </a:r>
          </a:p>
          <a:p>
            <a:pPr marL="0" indent="0" algn="ctr">
              <a:buNone/>
            </a:pPr>
            <a:endParaRPr lang="en-US" dirty="0"/>
          </a:p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...more simply, practicing mindfulness is learning to notice our experiences in the moment with intention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6CF3F-4FC3-BD4B-E82B-2C5154AF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42" y="4994407"/>
            <a:ext cx="2849146" cy="15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7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4" y="128702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Autobiography in Five Short Chapters  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Portia Nelson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55" y="4166745"/>
            <a:ext cx="2697259" cy="2022945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70" y="2583805"/>
            <a:ext cx="4781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Chapter 1</a:t>
            </a:r>
            <a:r>
              <a:rPr lang="en-US" sz="2000" b="0" i="0" dirty="0">
                <a:effectLst/>
                <a:latin typeface=""/>
              </a:rPr>
              <a:t> </a:t>
            </a:r>
          </a:p>
          <a:p>
            <a:pPr algn="ctr" rtl="0" fontAlgn="base"/>
            <a:endParaRPr lang="en-US" sz="2800" b="0" i="0" dirty="0">
              <a:effectLst/>
              <a:latin typeface=""/>
            </a:endParaRPr>
          </a:p>
          <a:p>
            <a:pPr algn="ctr" rtl="0" fontAlgn="base"/>
            <a:r>
              <a:rPr lang="en-US" sz="2000" b="0" i="0" u="none" strike="noStrike" dirty="0">
                <a:effectLst/>
                <a:latin typeface=""/>
              </a:rPr>
              <a:t>I walk down the street. There is a deep hole in the sidewalk. I fall in I am lost…I am helpless It isn’t my fault. It takes forever to find a way out.</a:t>
            </a:r>
            <a:r>
              <a:rPr lang="en-US" sz="2000" b="0" i="0" dirty="0">
                <a:effectLst/>
                <a:latin typeface=""/>
              </a:rPr>
              <a:t> </a:t>
            </a:r>
            <a:endParaRPr lang="en-US" sz="2800" b="0" i="0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2427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4" y="128702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Autobiography in Five Short Chapters  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Portia Nelson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55" y="4166745"/>
            <a:ext cx="2697259" cy="2022945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70" y="2583805"/>
            <a:ext cx="47812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Chapter 2 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 I walk down the same street. There is a deep hole in the sidewalk. I pretend I don’t see it. I fall in again. I can’t believe I am in the same place. But it isn’t my fault. It still takes a long time to get out. 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0821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4" y="128702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Autobiography in Five Short Chapters  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Portia Nelson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55" y="4166745"/>
            <a:ext cx="2697259" cy="2022945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70" y="2583805"/>
            <a:ext cx="47812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Chapter 3 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 I walk down the same street There is a deep hole in the sidewalk. I see it is there. I still fall in…it’s a habit. My eyes are open I know where I am. It’s my fault. I get out immediately </a:t>
            </a:r>
          </a:p>
        </p:txBody>
      </p:sp>
    </p:spTree>
    <p:extLst>
      <p:ext uri="{BB962C8B-B14F-4D97-AF65-F5344CB8AC3E}">
        <p14:creationId xmlns:p14="http://schemas.microsoft.com/office/powerpoint/2010/main" val="342554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4" y="128702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Autobiography in Five Short Chapters  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Portia Nelson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55" y="4166745"/>
            <a:ext cx="2697259" cy="2022945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70" y="2583805"/>
            <a:ext cx="4781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Chapter 4  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I walk down the same street. There is a deep hole in the sidewalk. I walk around it. 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4" y="128702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Autobiography in Five Short Chapters  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Portia Nelson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55" y="4166745"/>
            <a:ext cx="2697259" cy="2022945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70" y="2583805"/>
            <a:ext cx="47812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Chapter 5  </a:t>
            </a:r>
            <a:br>
              <a:rPr lang="en-US" sz="2000" b="1" i="0" u="none" strike="noStrike" dirty="0">
                <a:effectLst/>
                <a:latin typeface=""/>
              </a:rPr>
            </a:br>
            <a:r>
              <a:rPr lang="en-US" sz="2000" b="1" i="0" u="none" strike="noStrike" dirty="0">
                <a:effectLst/>
                <a:latin typeface=""/>
              </a:rPr>
              <a:t> </a:t>
            </a: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I walk down another street. 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6885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328;p23">
            <a:extLst>
              <a:ext uri="{FF2B5EF4-FFF2-40B4-BE49-F238E27FC236}">
                <a16:creationId xmlns:a16="http://schemas.microsoft.com/office/drawing/2014/main" id="{9E22BA54-67B2-849F-5F4B-498E60CEDC8F}"/>
              </a:ext>
            </a:extLst>
          </p:cNvPr>
          <p:cNvSpPr txBox="1">
            <a:spLocks/>
          </p:cNvSpPr>
          <p:nvPr/>
        </p:nvSpPr>
        <p:spPr>
          <a:xfrm>
            <a:off x="1835700" y="2830985"/>
            <a:ext cx="8520600" cy="800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Bio-Break</a:t>
            </a:r>
          </a:p>
        </p:txBody>
      </p:sp>
    </p:spTree>
    <p:extLst>
      <p:ext uri="{BB962C8B-B14F-4D97-AF65-F5344CB8AC3E}">
        <p14:creationId xmlns:p14="http://schemas.microsoft.com/office/powerpoint/2010/main" val="132871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26;p28">
            <a:extLst>
              <a:ext uri="{FF2B5EF4-FFF2-40B4-BE49-F238E27FC236}">
                <a16:creationId xmlns:a16="http://schemas.microsoft.com/office/drawing/2014/main" id="{AFB1BB9B-AD67-244A-5327-10E46E8B9EA6}"/>
              </a:ext>
            </a:extLst>
          </p:cNvPr>
          <p:cNvSpPr txBox="1">
            <a:spLocks/>
          </p:cNvSpPr>
          <p:nvPr/>
        </p:nvSpPr>
        <p:spPr>
          <a:xfrm>
            <a:off x="856656" y="979326"/>
            <a:ext cx="5610954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5 Senses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9FBE6-C8A4-AD8F-B74D-CA6F6853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164" y="1864081"/>
            <a:ext cx="3579939" cy="357993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A79C8-06B4-C1DE-83A4-236EA7C1782F}"/>
              </a:ext>
            </a:extLst>
          </p:cNvPr>
          <p:cNvSpPr txBox="1"/>
          <p:nvPr/>
        </p:nvSpPr>
        <p:spPr>
          <a:xfrm>
            <a:off x="6529609" y="917076"/>
            <a:ext cx="4596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16B65"/>
                </a:solidFill>
                <a:effectLst/>
                <a:uLnTx/>
                <a:uFillTx/>
                <a:latin typeface=""/>
                <a:sym typeface="Permanent Marker"/>
              </a:rPr>
              <a:t>Mindful Breathing</a:t>
            </a:r>
            <a:endParaRPr lang="en-US" sz="4400" dirty="0">
              <a:solidFill>
                <a:srgbClr val="016B65"/>
              </a:solidFill>
              <a:latin typeface=""/>
            </a:endParaRPr>
          </a:p>
        </p:txBody>
      </p:sp>
      <p:pic>
        <p:nvPicPr>
          <p:cNvPr id="6" name="Picture 5" descr="A picture containing clipart, drawing, cartoon, illustration&#10;&#10;Description automatically generated">
            <a:extLst>
              <a:ext uri="{FF2B5EF4-FFF2-40B4-BE49-F238E27FC236}">
                <a16:creationId xmlns:a16="http://schemas.microsoft.com/office/drawing/2014/main" id="{5D44F1A7-B6DC-6943-F929-A1A2FD807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5132" y="1907869"/>
            <a:ext cx="3394704" cy="353615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119006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20058C91-3964-AAE9-816C-EE718BC48718}"/>
              </a:ext>
            </a:extLst>
          </p:cNvPr>
          <p:cNvSpPr txBox="1">
            <a:spLocks/>
          </p:cNvSpPr>
          <p:nvPr/>
        </p:nvSpPr>
        <p:spPr>
          <a:xfrm>
            <a:off x="3627119" y="2315054"/>
            <a:ext cx="4937760" cy="2227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Have 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  <a:hlinkClick r:id="rId3"/>
              </a:rPr>
              <a:t>engage@copperbeechinstitute.org</a:t>
            </a:r>
            <a:endParaRPr lang="en-US" sz="2400" dirty="0">
              <a:latin typeface="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Copper Beech Institute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50DCCFAE-692C-70EF-BE12-6987F43F7365}"/>
              </a:ext>
            </a:extLst>
          </p:cNvPr>
          <p:cNvSpPr txBox="1">
            <a:spLocks/>
          </p:cNvSpPr>
          <p:nvPr/>
        </p:nvSpPr>
        <p:spPr>
          <a:xfrm>
            <a:off x="2450849" y="1346211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>
                <a:solidFill>
                  <a:srgbClr val="016B65"/>
                </a:solidFill>
                <a:latin typeface=""/>
              </a:rPr>
              <a:t>Thank You!</a:t>
            </a:r>
            <a:endParaRPr lang="en-US" sz="6000" dirty="0">
              <a:solidFill>
                <a:srgbClr val="016B65"/>
              </a:solidFill>
              <a:latin typeface=""/>
            </a:endParaRPr>
          </a:p>
        </p:txBody>
      </p:sp>
      <p:pic>
        <p:nvPicPr>
          <p:cNvPr id="8" name="Picture 7" descr="A person laughing with his hands folded&#10;&#10;Description automatically generated">
            <a:extLst>
              <a:ext uri="{FF2B5EF4-FFF2-40B4-BE49-F238E27FC236}">
                <a16:creationId xmlns:a16="http://schemas.microsoft.com/office/drawing/2014/main" id="{C30120AC-105E-5B3E-E914-4125B8D2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1" y="2419291"/>
            <a:ext cx="2884500" cy="3903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04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20058C91-3964-AAE9-816C-EE718BC48718}"/>
              </a:ext>
            </a:extLst>
          </p:cNvPr>
          <p:cNvSpPr txBox="1">
            <a:spLocks/>
          </p:cNvSpPr>
          <p:nvPr/>
        </p:nvSpPr>
        <p:spPr>
          <a:xfrm>
            <a:off x="2707364" y="1830208"/>
            <a:ext cx="6268996" cy="2227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Hi I’m Brian Thompson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Director of Community Engagement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Masters in Mindfulness Studies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50DCCFAE-692C-70EF-BE12-6987F43F7365}"/>
              </a:ext>
            </a:extLst>
          </p:cNvPr>
          <p:cNvSpPr txBox="1">
            <a:spLocks/>
          </p:cNvSpPr>
          <p:nvPr/>
        </p:nvSpPr>
        <p:spPr>
          <a:xfrm>
            <a:off x="2450849" y="535018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INTRODUCTION</a:t>
            </a:r>
          </a:p>
        </p:txBody>
      </p:sp>
      <p:pic>
        <p:nvPicPr>
          <p:cNvPr id="8" name="Picture 7" descr="A person laughing with his hands folded&#10;&#10;Description automatically generated">
            <a:extLst>
              <a:ext uri="{FF2B5EF4-FFF2-40B4-BE49-F238E27FC236}">
                <a16:creationId xmlns:a16="http://schemas.microsoft.com/office/drawing/2014/main" id="{C30120AC-105E-5B3E-E914-4125B8D2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1" y="2419291"/>
            <a:ext cx="2884500" cy="3903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489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4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2983CB-486E-2C6A-41E9-A402A5B9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083"/>
            <a:ext cx="1207099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Class Guidelines</a:t>
            </a:r>
          </a:p>
        </p:txBody>
      </p:sp>
      <p:sp>
        <p:nvSpPr>
          <p:cNvPr id="4" name="Google Shape;594;p24">
            <a:extLst>
              <a:ext uri="{FF2B5EF4-FFF2-40B4-BE49-F238E27FC236}">
                <a16:creationId xmlns:a16="http://schemas.microsoft.com/office/drawing/2014/main" id="{2B3D38B1-446A-C9A3-DF82-B19F806A6895}"/>
              </a:ext>
            </a:extLst>
          </p:cNvPr>
          <p:cNvSpPr txBox="1">
            <a:spLocks/>
          </p:cNvSpPr>
          <p:nvPr/>
        </p:nvSpPr>
        <p:spPr>
          <a:xfrm>
            <a:off x="3064049" y="1231147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1400" dirty="0">
                <a:latin typeface=""/>
              </a:rPr>
              <a:t>If possible, arrive early to allow time to settle into class </a:t>
            </a:r>
          </a:p>
          <a:p>
            <a:pPr algn="ctr" fontAlgn="base"/>
            <a:r>
              <a:rPr lang="en-US" sz="1400" dirty="0">
                <a:latin typeface=""/>
              </a:rPr>
              <a:t>If you will be absent from class, please let me know </a:t>
            </a:r>
          </a:p>
          <a:p>
            <a:pPr algn="ctr" fontAlgn="base"/>
            <a:r>
              <a:rPr lang="en-US" sz="1400" dirty="0">
                <a:latin typeface=""/>
              </a:rPr>
              <a:t>Please maintain confidentiality of all personal information in class </a:t>
            </a:r>
          </a:p>
          <a:p>
            <a:pPr algn="ctr" fontAlgn="base"/>
            <a:r>
              <a:rPr lang="en-US" sz="1400" dirty="0">
                <a:latin typeface=""/>
              </a:rPr>
              <a:t>Please silence the ringers on electronic devices </a:t>
            </a:r>
          </a:p>
          <a:p>
            <a:pPr algn="ctr" fontAlgn="base"/>
            <a:r>
              <a:rPr lang="en-US" sz="1400" dirty="0">
                <a:latin typeface=""/>
              </a:rPr>
              <a:t>Please avoid scented products in consideration of those who have environmental sensitivities </a:t>
            </a:r>
          </a:p>
          <a:p>
            <a:pPr algn="ctr" fontAlgn="base"/>
            <a:r>
              <a:rPr lang="en-US" sz="1400" dirty="0">
                <a:latin typeface=""/>
              </a:rPr>
              <a:t>Practice self-care! Remember, everything is an invitation. If a practice does not feel “right” for you, please STOP and make any adjustments you might need. If you need to take a short break, use the restroom you, or you need to step out for any other reason, please do. Trust and do what is “right” for you! </a:t>
            </a:r>
            <a:r>
              <a:rPr lang="en-US" sz="1400" b="1" dirty="0">
                <a:latin typeface=""/>
              </a:rPr>
              <a:t>😊 </a:t>
            </a:r>
            <a:r>
              <a:rPr lang="en-US" sz="1400" dirty="0">
                <a:latin typeface=""/>
              </a:rPr>
              <a:t> </a:t>
            </a:r>
          </a:p>
          <a:p>
            <a:pPr marL="165100" indent="0" algn="ctr" fontAlgn="base">
              <a:buFont typeface="Arial" panose="020B0604020202020204" pitchFamily="34" charset="0"/>
              <a:buNone/>
            </a:pPr>
            <a:r>
              <a:rPr lang="en-US" sz="1400" dirty="0">
                <a:latin typeface=""/>
              </a:rPr>
              <a:t> </a:t>
            </a:r>
          </a:p>
          <a:p>
            <a:pPr marL="165100" indent="0" algn="ctr" fontAlgn="base">
              <a:buFont typeface="Arial" panose="020B0604020202020204" pitchFamily="34" charset="0"/>
              <a:buNone/>
            </a:pPr>
            <a:r>
              <a:rPr lang="en-US" sz="1400" i="1" dirty="0">
                <a:latin typeface=""/>
              </a:rPr>
              <a:t>“This is the real secret of life -- to be completely engaged with what you are doing in the here and now. And instead of calling it work, realize it is play.”</a:t>
            </a:r>
            <a:endParaRPr lang="en-US" sz="1400" dirty="0">
              <a:latin typeface=""/>
            </a:endParaRPr>
          </a:p>
          <a:p>
            <a:pPr marL="165100" indent="0" algn="ctr" fontAlgn="base">
              <a:buFont typeface="Arial" panose="020B0604020202020204" pitchFamily="34" charset="0"/>
              <a:buNone/>
            </a:pPr>
            <a:r>
              <a:rPr lang="en-US" sz="1400" dirty="0">
                <a:latin typeface=""/>
              </a:rPr>
              <a:t>- Alan Watts 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441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Class Flow</a:t>
            </a:r>
          </a:p>
        </p:txBody>
      </p:sp>
      <p:sp>
        <p:nvSpPr>
          <p:cNvPr id="11" name="Google Shape;602;p25">
            <a:extLst>
              <a:ext uri="{FF2B5EF4-FFF2-40B4-BE49-F238E27FC236}">
                <a16:creationId xmlns:a16="http://schemas.microsoft.com/office/drawing/2014/main" id="{453E67DA-F44A-38BE-81E2-E49F1F858577}"/>
              </a:ext>
            </a:extLst>
          </p:cNvPr>
          <p:cNvSpPr txBox="1">
            <a:spLocks/>
          </p:cNvSpPr>
          <p:nvPr/>
        </p:nvSpPr>
        <p:spPr>
          <a:xfrm>
            <a:off x="1901748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01</a:t>
            </a:r>
          </a:p>
        </p:txBody>
      </p:sp>
      <p:sp>
        <p:nvSpPr>
          <p:cNvPr id="12" name="Google Shape;603;p25">
            <a:extLst>
              <a:ext uri="{FF2B5EF4-FFF2-40B4-BE49-F238E27FC236}">
                <a16:creationId xmlns:a16="http://schemas.microsoft.com/office/drawing/2014/main" id="{95303A70-4BC7-ED29-0FFC-DD6961550A65}"/>
              </a:ext>
            </a:extLst>
          </p:cNvPr>
          <p:cNvSpPr txBox="1">
            <a:spLocks/>
          </p:cNvSpPr>
          <p:nvPr/>
        </p:nvSpPr>
        <p:spPr>
          <a:xfrm>
            <a:off x="4502052" y="229365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02</a:t>
            </a:r>
          </a:p>
        </p:txBody>
      </p:sp>
      <p:sp>
        <p:nvSpPr>
          <p:cNvPr id="13" name="Google Shape;604;p25">
            <a:extLst>
              <a:ext uri="{FF2B5EF4-FFF2-40B4-BE49-F238E27FC236}">
                <a16:creationId xmlns:a16="http://schemas.microsoft.com/office/drawing/2014/main" id="{08AC9B94-D4A4-FB42-E1C5-2F5EC57DE589}"/>
              </a:ext>
            </a:extLst>
          </p:cNvPr>
          <p:cNvSpPr txBox="1">
            <a:spLocks/>
          </p:cNvSpPr>
          <p:nvPr/>
        </p:nvSpPr>
        <p:spPr>
          <a:xfrm>
            <a:off x="6908996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03</a:t>
            </a:r>
          </a:p>
        </p:txBody>
      </p:sp>
      <p:sp>
        <p:nvSpPr>
          <p:cNvPr id="14" name="Google Shape;605;p25">
            <a:extLst>
              <a:ext uri="{FF2B5EF4-FFF2-40B4-BE49-F238E27FC236}">
                <a16:creationId xmlns:a16="http://schemas.microsoft.com/office/drawing/2014/main" id="{D35961B0-A1A3-5510-91F6-70A7AB6E624A}"/>
              </a:ext>
            </a:extLst>
          </p:cNvPr>
          <p:cNvSpPr txBox="1">
            <a:spLocks/>
          </p:cNvSpPr>
          <p:nvPr/>
        </p:nvSpPr>
        <p:spPr>
          <a:xfrm>
            <a:off x="9809602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04</a:t>
            </a:r>
          </a:p>
        </p:txBody>
      </p:sp>
      <p:grpSp>
        <p:nvGrpSpPr>
          <p:cNvPr id="15" name="Google Shape;610;p25">
            <a:extLst>
              <a:ext uri="{FF2B5EF4-FFF2-40B4-BE49-F238E27FC236}">
                <a16:creationId xmlns:a16="http://schemas.microsoft.com/office/drawing/2014/main" id="{6331394E-7BDE-B818-DF6C-7F8C2DF0C7E4}"/>
              </a:ext>
            </a:extLst>
          </p:cNvPr>
          <p:cNvGrpSpPr/>
          <p:nvPr/>
        </p:nvGrpSpPr>
        <p:grpSpPr>
          <a:xfrm>
            <a:off x="2261307" y="3140392"/>
            <a:ext cx="218918" cy="577215"/>
            <a:chOff x="3270375" y="3436275"/>
            <a:chExt cx="218918" cy="577215"/>
          </a:xfrm>
        </p:grpSpPr>
        <p:sp>
          <p:nvSpPr>
            <p:cNvPr id="16" name="Google Shape;611;p25">
              <a:extLst>
                <a:ext uri="{FF2B5EF4-FFF2-40B4-BE49-F238E27FC236}">
                  <a16:creationId xmlns:a16="http://schemas.microsoft.com/office/drawing/2014/main" id="{5F05FDA0-3036-8911-0D60-D4819EB7FE85}"/>
                </a:ext>
              </a:extLst>
            </p:cNvPr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25">
              <a:extLst>
                <a:ext uri="{FF2B5EF4-FFF2-40B4-BE49-F238E27FC236}">
                  <a16:creationId xmlns:a16="http://schemas.microsoft.com/office/drawing/2014/main" id="{82C28987-A511-A42E-0104-9B8A29DA2B6E}"/>
                </a:ext>
              </a:extLst>
            </p:cNvPr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613;p25">
            <a:extLst>
              <a:ext uri="{FF2B5EF4-FFF2-40B4-BE49-F238E27FC236}">
                <a16:creationId xmlns:a16="http://schemas.microsoft.com/office/drawing/2014/main" id="{EFE7D61A-1CED-BDB5-ED41-49A740E4707A}"/>
              </a:ext>
            </a:extLst>
          </p:cNvPr>
          <p:cNvGrpSpPr/>
          <p:nvPr/>
        </p:nvGrpSpPr>
        <p:grpSpPr>
          <a:xfrm>
            <a:off x="4887169" y="3339495"/>
            <a:ext cx="167058" cy="468473"/>
            <a:chOff x="3593968" y="3125480"/>
            <a:chExt cx="167058" cy="468473"/>
          </a:xfrm>
        </p:grpSpPr>
        <p:sp>
          <p:nvSpPr>
            <p:cNvPr id="19" name="Google Shape;614;p25">
              <a:extLst>
                <a:ext uri="{FF2B5EF4-FFF2-40B4-BE49-F238E27FC236}">
                  <a16:creationId xmlns:a16="http://schemas.microsoft.com/office/drawing/2014/main" id="{9E315041-277E-523E-5F23-327154D5ACDA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;p25">
              <a:extLst>
                <a:ext uri="{FF2B5EF4-FFF2-40B4-BE49-F238E27FC236}">
                  <a16:creationId xmlns:a16="http://schemas.microsoft.com/office/drawing/2014/main" id="{0DA5B0DB-EAA6-2280-7AAB-251531433484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16;p25">
            <a:extLst>
              <a:ext uri="{FF2B5EF4-FFF2-40B4-BE49-F238E27FC236}">
                <a16:creationId xmlns:a16="http://schemas.microsoft.com/office/drawing/2014/main" id="{4885F7E6-373F-ED25-CFED-73D9594EA8AA}"/>
              </a:ext>
            </a:extLst>
          </p:cNvPr>
          <p:cNvGrpSpPr/>
          <p:nvPr/>
        </p:nvGrpSpPr>
        <p:grpSpPr>
          <a:xfrm>
            <a:off x="10161542" y="3172775"/>
            <a:ext cx="233161" cy="539699"/>
            <a:chOff x="5349941" y="3093980"/>
            <a:chExt cx="233161" cy="539699"/>
          </a:xfrm>
        </p:grpSpPr>
        <p:sp>
          <p:nvSpPr>
            <p:cNvPr id="22" name="Google Shape;617;p25">
              <a:extLst>
                <a:ext uri="{FF2B5EF4-FFF2-40B4-BE49-F238E27FC236}">
                  <a16:creationId xmlns:a16="http://schemas.microsoft.com/office/drawing/2014/main" id="{B73C0885-3D4E-1455-9ADE-43C2B6D68239}"/>
                </a:ext>
              </a:extLst>
            </p:cNvPr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6B65"/>
                </a:solidFill>
              </a:endParaRPr>
            </a:p>
          </p:txBody>
        </p:sp>
        <p:sp>
          <p:nvSpPr>
            <p:cNvPr id="23" name="Google Shape;618;p25">
              <a:extLst>
                <a:ext uri="{FF2B5EF4-FFF2-40B4-BE49-F238E27FC236}">
                  <a16:creationId xmlns:a16="http://schemas.microsoft.com/office/drawing/2014/main" id="{37624FD7-814E-FE93-82F5-AFE5E1B70A37}"/>
                </a:ext>
              </a:extLst>
            </p:cNvPr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16B65"/>
                </a:solidFill>
              </a:endParaRPr>
            </a:p>
          </p:txBody>
        </p:sp>
      </p:grpSp>
      <p:sp>
        <p:nvSpPr>
          <p:cNvPr id="27" name="Google Shape;622;p25">
            <a:extLst>
              <a:ext uri="{FF2B5EF4-FFF2-40B4-BE49-F238E27FC236}">
                <a16:creationId xmlns:a16="http://schemas.microsoft.com/office/drawing/2014/main" id="{084EDDC2-2D5F-DA31-48FD-87ABD0A8DA08}"/>
              </a:ext>
            </a:extLst>
          </p:cNvPr>
          <p:cNvSpPr txBox="1">
            <a:spLocks/>
          </p:cNvSpPr>
          <p:nvPr/>
        </p:nvSpPr>
        <p:spPr>
          <a:xfrm>
            <a:off x="1539414" y="3824164"/>
            <a:ext cx="222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Check-in and Recap</a:t>
            </a:r>
          </a:p>
        </p:txBody>
      </p:sp>
      <p:sp>
        <p:nvSpPr>
          <p:cNvPr id="28" name="Google Shape;623;p25">
            <a:extLst>
              <a:ext uri="{FF2B5EF4-FFF2-40B4-BE49-F238E27FC236}">
                <a16:creationId xmlns:a16="http://schemas.microsoft.com/office/drawing/2014/main" id="{599731F6-4FAA-E374-1D6F-E3DBA5FBE04C}"/>
              </a:ext>
            </a:extLst>
          </p:cNvPr>
          <p:cNvSpPr txBox="1">
            <a:spLocks/>
          </p:cNvSpPr>
          <p:nvPr/>
        </p:nvSpPr>
        <p:spPr>
          <a:xfrm>
            <a:off x="4223698" y="3824164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Mini Lesson</a:t>
            </a:r>
          </a:p>
        </p:txBody>
      </p:sp>
      <p:sp>
        <p:nvSpPr>
          <p:cNvPr id="29" name="Google Shape;624;p25">
            <a:extLst>
              <a:ext uri="{FF2B5EF4-FFF2-40B4-BE49-F238E27FC236}">
                <a16:creationId xmlns:a16="http://schemas.microsoft.com/office/drawing/2014/main" id="{29911A99-2C6C-9069-CA53-BAAD9D5F8F44}"/>
              </a:ext>
            </a:extLst>
          </p:cNvPr>
          <p:cNvSpPr txBox="1">
            <a:spLocks/>
          </p:cNvSpPr>
          <p:nvPr/>
        </p:nvSpPr>
        <p:spPr>
          <a:xfrm>
            <a:off x="6174182" y="3824164"/>
            <a:ext cx="275179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Mindfulness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Practice</a:t>
            </a:r>
          </a:p>
        </p:txBody>
      </p:sp>
      <p:sp>
        <p:nvSpPr>
          <p:cNvPr id="30" name="Google Shape;625;p25">
            <a:extLst>
              <a:ext uri="{FF2B5EF4-FFF2-40B4-BE49-F238E27FC236}">
                <a16:creationId xmlns:a16="http://schemas.microsoft.com/office/drawing/2014/main" id="{56B151CD-3764-8E9B-AE59-B36957A96265}"/>
              </a:ext>
            </a:extLst>
          </p:cNvPr>
          <p:cNvSpPr txBox="1">
            <a:spLocks/>
          </p:cNvSpPr>
          <p:nvPr/>
        </p:nvSpPr>
        <p:spPr>
          <a:xfrm>
            <a:off x="8803685" y="3807968"/>
            <a:ext cx="263405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Prep for next week / QA</a:t>
            </a:r>
          </a:p>
        </p:txBody>
      </p:sp>
      <p:grpSp>
        <p:nvGrpSpPr>
          <p:cNvPr id="31" name="Google Shape;613;p25">
            <a:extLst>
              <a:ext uri="{FF2B5EF4-FFF2-40B4-BE49-F238E27FC236}">
                <a16:creationId xmlns:a16="http://schemas.microsoft.com/office/drawing/2014/main" id="{FEA079ED-DE8A-59FF-0A76-72D69AFAACA7}"/>
              </a:ext>
            </a:extLst>
          </p:cNvPr>
          <p:cNvGrpSpPr/>
          <p:nvPr/>
        </p:nvGrpSpPr>
        <p:grpSpPr>
          <a:xfrm>
            <a:off x="7294113" y="3367101"/>
            <a:ext cx="167058" cy="468473"/>
            <a:chOff x="3593968" y="3125480"/>
            <a:chExt cx="167058" cy="468473"/>
          </a:xfrm>
        </p:grpSpPr>
        <p:sp>
          <p:nvSpPr>
            <p:cNvPr id="32" name="Google Shape;614;p25">
              <a:extLst>
                <a:ext uri="{FF2B5EF4-FFF2-40B4-BE49-F238E27FC236}">
                  <a16:creationId xmlns:a16="http://schemas.microsoft.com/office/drawing/2014/main" id="{911D16D4-5662-1863-C658-D4837A28A1CC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5;p25">
              <a:extLst>
                <a:ext uri="{FF2B5EF4-FFF2-40B4-BE49-F238E27FC236}">
                  <a16:creationId xmlns:a16="http://schemas.microsoft.com/office/drawing/2014/main" id="{35724E5B-A3D1-F684-60DD-4C55FA2E81FA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970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>
                <a:solidFill>
                  <a:srgbClr val="016B65"/>
                </a:solidFill>
                <a:latin typeface=""/>
              </a:rPr>
              <a:t>Check-In</a:t>
            </a:r>
            <a:endParaRPr lang="en-US" dirty="0">
              <a:solidFill>
                <a:srgbClr val="016B65"/>
              </a:solidFill>
              <a:latin typeface=""/>
            </a:endParaRPr>
          </a:p>
        </p:txBody>
      </p:sp>
      <p:sp>
        <p:nvSpPr>
          <p:cNvPr id="29" name="Google Shape;624;p25">
            <a:extLst>
              <a:ext uri="{FF2B5EF4-FFF2-40B4-BE49-F238E27FC236}">
                <a16:creationId xmlns:a16="http://schemas.microsoft.com/office/drawing/2014/main" id="{29911A99-2C6C-9069-CA53-BAAD9D5F8F44}"/>
              </a:ext>
            </a:extLst>
          </p:cNvPr>
          <p:cNvSpPr txBox="1">
            <a:spLocks/>
          </p:cNvSpPr>
          <p:nvPr/>
        </p:nvSpPr>
        <p:spPr>
          <a:xfrm>
            <a:off x="3088430" y="1935958"/>
            <a:ext cx="6015137" cy="2986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"/>
              </a:rPr>
              <a:t>Name</a:t>
            </a: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  <a:p>
            <a:pPr marL="0" indent="0" algn="ctr">
              <a:buNone/>
            </a:pPr>
            <a:r>
              <a:rPr lang="en-US" sz="2800" dirty="0">
                <a:latin typeface=""/>
              </a:rPr>
              <a:t>Something you hope to get out of class</a:t>
            </a: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  <a:p>
            <a:pPr marL="0" indent="0" algn="ctr">
              <a:buNone/>
            </a:pPr>
            <a:r>
              <a:rPr lang="en-US" sz="2800" dirty="0">
                <a:latin typeface=""/>
              </a:rPr>
              <a:t>An interesting fact about yourself</a:t>
            </a:r>
          </a:p>
        </p:txBody>
      </p:sp>
    </p:spTree>
    <p:extLst>
      <p:ext uri="{BB962C8B-B14F-4D97-AF65-F5344CB8AC3E}">
        <p14:creationId xmlns:p14="http://schemas.microsoft.com/office/powerpoint/2010/main" val="71998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313F5955-B5FE-6EFE-0A42-C1783431EA38}"/>
              </a:ext>
            </a:extLst>
          </p:cNvPr>
          <p:cNvSpPr txBox="1">
            <a:spLocks/>
          </p:cNvSpPr>
          <p:nvPr/>
        </p:nvSpPr>
        <p:spPr>
          <a:xfrm>
            <a:off x="3541904" y="1959593"/>
            <a:ext cx="5108190" cy="146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Look over the illusions and puzzle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Discuss what you see and why we might be starting with this activity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AFC92019-D8FE-DBFC-813F-DF7193AB8723}"/>
              </a:ext>
            </a:extLst>
          </p:cNvPr>
          <p:cNvSpPr txBox="1">
            <a:spLocks/>
          </p:cNvSpPr>
          <p:nvPr/>
        </p:nvSpPr>
        <p:spPr>
          <a:xfrm>
            <a:off x="4181984" y="487060"/>
            <a:ext cx="382803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Brain Games</a:t>
            </a:r>
          </a:p>
        </p:txBody>
      </p:sp>
      <p:pic>
        <p:nvPicPr>
          <p:cNvPr id="7" name="Picture 6" descr="A puzzle pieces in the head of a person&#10;&#10;Description automatically generated with low confidence">
            <a:extLst>
              <a:ext uri="{FF2B5EF4-FFF2-40B4-BE49-F238E27FC236}">
                <a16:creationId xmlns:a16="http://schemas.microsoft.com/office/drawing/2014/main" id="{BD080C2E-D8FD-D76E-05FC-6596711AD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99" t="5313" r="17285" b="10450"/>
          <a:stretch/>
        </p:blipFill>
        <p:spPr>
          <a:xfrm>
            <a:off x="9405452" y="2798516"/>
            <a:ext cx="2512228" cy="29492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181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3BA1D-9A68-AD08-517A-B2C5C4FF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691" y="688483"/>
            <a:ext cx="6700618" cy="1986385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1B995E5-7106-3A16-C7D8-E5C8FC33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27" y="3296529"/>
            <a:ext cx="1369813" cy="1879795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53D8568-5CCD-53BF-62B9-30B8441B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63" y="3303902"/>
            <a:ext cx="1972044" cy="1879795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8F6A000-A9B4-FB2C-2C66-CD796E77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0" y="3303902"/>
            <a:ext cx="2635414" cy="1879795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8B179-6148-3ED0-00D2-54A34061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39" y="3296529"/>
            <a:ext cx="1882434" cy="1882434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5689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514D-0974-2BEB-E419-B85DD5CC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01" y="1205864"/>
            <a:ext cx="6152198" cy="385342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398879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71569B0-B463-CE4C-B83D-C00777A4EBE7}" vid="{A3EF2AFB-47D0-DC44-A50A-628FDF0113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7199AA6A45C459D23AC2D287E07A1" ma:contentTypeVersion="18" ma:contentTypeDescription="Create a new document." ma:contentTypeScope="" ma:versionID="acbc70dd7cd213760643ac5a56de567b">
  <xsd:schema xmlns:xsd="http://www.w3.org/2001/XMLSchema" xmlns:xs="http://www.w3.org/2001/XMLSchema" xmlns:p="http://schemas.microsoft.com/office/2006/metadata/properties" xmlns:ns2="e8122c74-594c-491e-9ba5-6392fd1ae5e1" xmlns:ns3="88ad209c-f5ac-486d-ac97-5dd1ac558c1c" targetNamespace="http://schemas.microsoft.com/office/2006/metadata/properties" ma:root="true" ma:fieldsID="ad37e27e295db61dbd4a1fe6f2124804" ns2:_="" ns3:_="">
    <xsd:import namespace="e8122c74-594c-491e-9ba5-6392fd1ae5e1"/>
    <xsd:import namespace="88ad209c-f5ac-486d-ac97-5dd1ac558c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22c74-594c-491e-9ba5-6392fd1ae5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34e487-6eb7-4c93-b290-8529b6be09fe}" ma:internalName="TaxCatchAll" ma:showField="CatchAllData" ma:web="e8122c74-594c-491e-9ba5-6392fd1ae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d209c-f5ac-486d-ac97-5dd1ac558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8e29cd-7439-4269-99a9-ff50e03ed8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ad209c-f5ac-486d-ac97-5dd1ac558c1c">
      <Terms xmlns="http://schemas.microsoft.com/office/infopath/2007/PartnerControls"/>
    </lcf76f155ced4ddcb4097134ff3c332f>
    <TaxCatchAll xmlns="e8122c74-594c-491e-9ba5-6392fd1ae5e1" xsi:nil="true"/>
    <SharedWithUsers xmlns="e8122c74-594c-491e-9ba5-6392fd1ae5e1">
      <UserInfo>
        <DisplayName/>
        <AccountId xsi:nil="true"/>
        <AccountType/>
      </UserInfo>
    </SharedWithUsers>
    <MediaLengthInSeconds xmlns="88ad209c-f5ac-486d-ac97-5dd1ac558c1c" xsi:nil="true"/>
  </documentManagement>
</p:properties>
</file>

<file path=customXml/itemProps1.xml><?xml version="1.0" encoding="utf-8"?>
<ds:datastoreItem xmlns:ds="http://schemas.openxmlformats.org/officeDocument/2006/customXml" ds:itemID="{5E79D4BD-AFE8-4904-BC8C-353EEC2D2BCF}"/>
</file>

<file path=customXml/itemProps2.xml><?xml version="1.0" encoding="utf-8"?>
<ds:datastoreItem xmlns:ds="http://schemas.openxmlformats.org/officeDocument/2006/customXml" ds:itemID="{33E68C7E-B06F-4868-8093-B481CE2B51B5}"/>
</file>

<file path=customXml/itemProps3.xml><?xml version="1.0" encoding="utf-8"?>
<ds:datastoreItem xmlns:ds="http://schemas.openxmlformats.org/officeDocument/2006/customXml" ds:itemID="{2C6EF232-9F99-42EA-80BC-4633EB1ADF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531</Words>
  <Application>Microsoft Macintosh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Thompson</dc:creator>
  <cp:lastModifiedBy>Brian Thompson</cp:lastModifiedBy>
  <cp:revision>3</cp:revision>
  <dcterms:created xsi:type="dcterms:W3CDTF">2024-06-04T19:58:10Z</dcterms:created>
  <dcterms:modified xsi:type="dcterms:W3CDTF">2024-06-17T16:22:00Z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0x0101006117199AA6A45C459D23AC2D287E07A1</vt:lpwstr>
  </property>
  <property fmtid="{D5CDD505-2E9C-101B-9397-08002B2CF9AE}" pid="3" name="Order">
    <vt:r8>62300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